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6" r:id="rId4"/>
    <p:sldId id="260" r:id="rId5"/>
    <p:sldId id="270" r:id="rId6"/>
    <p:sldId id="269" r:id="rId7"/>
    <p:sldId id="281" r:id="rId8"/>
    <p:sldId id="267" r:id="rId9"/>
    <p:sldId id="271" r:id="rId10"/>
    <p:sldId id="282" r:id="rId11"/>
    <p:sldId id="272" r:id="rId12"/>
    <p:sldId id="274" r:id="rId13"/>
    <p:sldId id="275" r:id="rId14"/>
    <p:sldId id="276" r:id="rId15"/>
    <p:sldId id="277" r:id="rId16"/>
    <p:sldId id="273" r:id="rId17"/>
    <p:sldId id="288" r:id="rId18"/>
    <p:sldId id="289" r:id="rId19"/>
    <p:sldId id="278" r:id="rId20"/>
    <p:sldId id="287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FCDB0-81F7-40E4-94EA-311C4A83BC7D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5DDF84-1103-4B22-A04B-65AF6D6AC3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FCDB0-81F7-40E4-94EA-311C4A83BC7D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5DDF84-1103-4B22-A04B-65AF6D6A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FCDB0-81F7-40E4-94EA-311C4A83BC7D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5DDF84-1103-4B22-A04B-65AF6D6A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FCDB0-81F7-40E4-94EA-311C4A83BC7D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5DDF84-1103-4B22-A04B-65AF6D6A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FCDB0-81F7-40E4-94EA-311C4A83BC7D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5DDF84-1103-4B22-A04B-65AF6D6AC3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FCDB0-81F7-40E4-94EA-311C4A83BC7D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5DDF84-1103-4B22-A04B-65AF6D6A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FCDB0-81F7-40E4-94EA-311C4A83BC7D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5DDF84-1103-4B22-A04B-65AF6D6A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FCDB0-81F7-40E4-94EA-311C4A83BC7D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5DDF84-1103-4B22-A04B-65AF6D6A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FCDB0-81F7-40E4-94EA-311C4A83BC7D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5DDF84-1103-4B22-A04B-65AF6D6AC3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FCDB0-81F7-40E4-94EA-311C4A83BC7D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5DDF84-1103-4B22-A04B-65AF6D6AC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FCDB0-81F7-40E4-94EA-311C4A83BC7D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5DDF84-1103-4B22-A04B-65AF6D6AC3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1FCDB0-81F7-40E4-94EA-311C4A83BC7D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05DDF84-1103-4B22-A04B-65AF6D6AC3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000239"/>
            <a:ext cx="7100910" cy="1600211"/>
          </a:xfrm>
        </p:spPr>
        <p:txBody>
          <a:bodyPr/>
          <a:lstStyle/>
          <a:p>
            <a:r>
              <a:rPr lang="ru-RU" dirty="0" smtClean="0"/>
              <a:t>Центр конструирования во второй младшей группе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071942"/>
            <a:ext cx="7406640" cy="207170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оспитатель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ервой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валификационной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категории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Ванюшина Н.Е.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71481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Муниципальное дошкольное образовательное учреждение</a:t>
            </a:r>
          </a:p>
          <a:p>
            <a:pPr algn="ctr"/>
            <a:r>
              <a:rPr lang="ru-RU" b="1" i="1" dirty="0" smtClean="0"/>
              <a:t>Детский сад </a:t>
            </a:r>
            <a:r>
              <a:rPr lang="ru-RU" b="1" i="1" dirty="0" err="1" smtClean="0"/>
              <a:t>общеразвивающего</a:t>
            </a:r>
            <a:r>
              <a:rPr lang="ru-RU" b="1" i="1" dirty="0" smtClean="0"/>
              <a:t> вида № 23</a:t>
            </a:r>
            <a:endParaRPr lang="ru-RU" dirty="0"/>
          </a:p>
        </p:txBody>
      </p:sp>
      <p:pic>
        <p:nvPicPr>
          <p:cNvPr id="23554" name="Picture 2" descr="https://push-belochka99.edumsko.ru/uploads/3000/3028/section/315424/50941/kartinka_konstruirovanie.jpeg?14986387163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643314"/>
            <a:ext cx="364333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«Замок для Феи»(строительный набор)</a:t>
            </a:r>
            <a:endParaRPr lang="ru-RU" sz="3200" dirty="0"/>
          </a:p>
        </p:txBody>
      </p:sp>
      <p:pic>
        <p:nvPicPr>
          <p:cNvPr id="13314" name="Picture 2" descr="C:\Users\Пользователь\Desktop\DSC01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«Домик для матрешки»</a:t>
            </a:r>
            <a:br>
              <a:rPr lang="ru-RU" sz="2800" dirty="0" smtClean="0"/>
            </a:br>
            <a:r>
              <a:rPr lang="ru-RU" sz="2800" dirty="0" smtClean="0"/>
              <a:t> (деревянный конструктор)</a:t>
            </a:r>
            <a:endParaRPr lang="ru-RU" sz="2800" dirty="0"/>
          </a:p>
        </p:txBody>
      </p:sp>
      <p:pic>
        <p:nvPicPr>
          <p:cNvPr id="2050" name="Picture 2" descr="G:\ФОТО\дс конструирование\DSC01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3659195" cy="2962276"/>
          </a:xfrm>
          <a:prstGeom prst="rect">
            <a:avLst/>
          </a:prstGeom>
          <a:noFill/>
        </p:spPr>
      </p:pic>
      <p:pic>
        <p:nvPicPr>
          <p:cNvPr id="5" name="Picture 2" descr="G:\ФОТО\дс конструирование\DSC01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000529" cy="2890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Конструктор «Томик»</a:t>
            </a:r>
            <a:br>
              <a:rPr lang="ru-RU" sz="2800" dirty="0" smtClean="0"/>
            </a:br>
            <a:r>
              <a:rPr lang="ru-RU" sz="2800" dirty="0" smtClean="0"/>
              <a:t> «Город»</a:t>
            </a:r>
            <a:endParaRPr lang="ru-RU" sz="2800" dirty="0"/>
          </a:p>
        </p:txBody>
      </p:sp>
      <p:pic>
        <p:nvPicPr>
          <p:cNvPr id="4098" name="Picture 2" descr="G:\ФОТО\дс конструирование\DSC01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3429024" cy="2909894"/>
          </a:xfrm>
          <a:prstGeom prst="rect">
            <a:avLst/>
          </a:prstGeom>
          <a:noFill/>
        </p:spPr>
      </p:pic>
      <p:pic>
        <p:nvPicPr>
          <p:cNvPr id="4099" name="Picture 3" descr="G:\ФОТО\дс конструирование\DSC01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385765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«Зоопарк» </a:t>
            </a:r>
            <a:br>
              <a:rPr lang="ru-RU" dirty="0" smtClean="0"/>
            </a:br>
            <a:r>
              <a:rPr lang="ru-RU" dirty="0" smtClean="0"/>
              <a:t>Конструктор «</a:t>
            </a:r>
            <a:r>
              <a:rPr lang="ru-RU" dirty="0" err="1" smtClean="0"/>
              <a:t>Лего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G:\ФОТО\дс конструирование\DSC01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3786214" cy="3052770"/>
          </a:xfrm>
          <a:prstGeom prst="rect">
            <a:avLst/>
          </a:prstGeom>
          <a:noFill/>
        </p:spPr>
      </p:pic>
      <p:pic>
        <p:nvPicPr>
          <p:cNvPr id="5123" name="Picture 3" descr="G:\ФОТО\дс конструирование\DSC01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438"/>
            <a:ext cx="378621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«Строительный кран» </a:t>
            </a:r>
            <a:br>
              <a:rPr lang="ru-RU" dirty="0" smtClean="0"/>
            </a:br>
            <a:r>
              <a:rPr lang="ru-RU" dirty="0" smtClean="0"/>
              <a:t>Конструктор «</a:t>
            </a:r>
            <a:r>
              <a:rPr lang="ru-RU" dirty="0" err="1" smtClean="0"/>
              <a:t>Лего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G:\ФОТО\дс конструирование\DSC01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4230699" cy="3000396"/>
          </a:xfrm>
          <a:prstGeom prst="rect">
            <a:avLst/>
          </a:prstGeom>
          <a:noFill/>
        </p:spPr>
      </p:pic>
      <p:pic>
        <p:nvPicPr>
          <p:cNvPr id="6147" name="Picture 3" descr="G:\ФОТО\дс конструирование\DSC01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738589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Магнитный конструктор</a:t>
            </a:r>
            <a:endParaRPr lang="ru-RU" dirty="0"/>
          </a:p>
        </p:txBody>
      </p:sp>
      <p:pic>
        <p:nvPicPr>
          <p:cNvPr id="7170" name="Picture 2" descr="G:\ФОТО\дс конструирование\DSC01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3786214" cy="2695580"/>
          </a:xfrm>
          <a:prstGeom prst="rect">
            <a:avLst/>
          </a:prstGeom>
          <a:noFill/>
        </p:spPr>
      </p:pic>
      <p:pic>
        <p:nvPicPr>
          <p:cNvPr id="7171" name="Picture 3" descr="G:\ФОТО\дс конструирование\DSC01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429000"/>
            <a:ext cx="378621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Мягкий конструктор</a:t>
            </a:r>
            <a:br>
              <a:rPr lang="ru-RU" sz="3200" dirty="0" smtClean="0"/>
            </a:br>
            <a:r>
              <a:rPr lang="ru-RU" sz="3200" dirty="0" smtClean="0"/>
              <a:t> «Напольное покрытие»</a:t>
            </a:r>
            <a:endParaRPr lang="ru-RU" sz="3200" dirty="0"/>
          </a:p>
        </p:txBody>
      </p:sp>
      <p:pic>
        <p:nvPicPr>
          <p:cNvPr id="3075" name="Picture 3" descr="G:\ФОТО\дс конструирование\DSC01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3587757" cy="3000396"/>
          </a:xfrm>
          <a:prstGeom prst="rect">
            <a:avLst/>
          </a:prstGeom>
          <a:noFill/>
        </p:spPr>
      </p:pic>
      <p:pic>
        <p:nvPicPr>
          <p:cNvPr id="3077" name="Picture 5" descr="G:\ФОТО\дс конструирование\DSC01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00372"/>
            <a:ext cx="371477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«Гусеница»</a:t>
            </a:r>
            <a:br>
              <a:rPr lang="ru-RU" sz="2800" dirty="0" smtClean="0"/>
            </a:br>
            <a:r>
              <a:rPr lang="ru-RU" sz="2800" dirty="0" smtClean="0"/>
              <a:t>конструктор плоскостной  геометрический</a:t>
            </a:r>
            <a:endParaRPr lang="ru-RU" sz="2800" dirty="0"/>
          </a:p>
        </p:txBody>
      </p:sp>
      <p:pic>
        <p:nvPicPr>
          <p:cNvPr id="4" name="Picture 3" descr="C:\Users\Пользователь\Desktop\DSC01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«Палочки </a:t>
            </a:r>
            <a:r>
              <a:rPr lang="ru-RU" dirty="0" err="1" smtClean="0"/>
              <a:t>Кюизенера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18" name="Picture 2" descr="C:\Users\Пользователь\Desktop\DSC01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607223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«Грибочки»</a:t>
            </a:r>
            <a:br>
              <a:rPr lang="ru-RU" sz="2800" dirty="0" smtClean="0"/>
            </a:br>
            <a:r>
              <a:rPr lang="ru-RU" sz="2800" dirty="0" smtClean="0"/>
              <a:t>Конструирование</a:t>
            </a:r>
            <a:br>
              <a:rPr lang="ru-RU" sz="2800" dirty="0" smtClean="0"/>
            </a:br>
            <a:r>
              <a:rPr lang="ru-RU" sz="2800" dirty="0" smtClean="0"/>
              <a:t> из природного материала и пластилина</a:t>
            </a:r>
            <a:endParaRPr lang="ru-RU" sz="2800" dirty="0"/>
          </a:p>
        </p:txBody>
      </p:sp>
      <p:pic>
        <p:nvPicPr>
          <p:cNvPr id="8194" name="Picture 2" descr="G:\ФОТО\дс конструирование\DSC01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592935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71481"/>
            <a:ext cx="6072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Конструктивная </a:t>
            </a:r>
            <a:r>
              <a:rPr lang="ru-RU" sz="2800" b="1" i="1" dirty="0" smtClean="0"/>
              <a:t>деятельность:</a:t>
            </a:r>
          </a:p>
          <a:p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важна для гармоничного развития дошкольника</a:t>
            </a:r>
            <a:r>
              <a:rPr lang="ru-RU" sz="2000" b="1" dirty="0" smtClean="0"/>
              <a:t>;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совершенствует мелкую моторику</a:t>
            </a:r>
            <a:r>
              <a:rPr lang="ru-RU" sz="2000" b="1" dirty="0" smtClean="0"/>
              <a:t>;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формирует у ребёнка самостоятельность</a:t>
            </a:r>
            <a:r>
              <a:rPr lang="ru-RU" sz="2000" b="1" dirty="0" smtClean="0"/>
              <a:t>,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стремление к достижению цели, </a:t>
            </a:r>
            <a:r>
              <a:rPr lang="ru-RU" sz="2000" b="1" dirty="0" err="1"/>
              <a:t>креативность</a:t>
            </a:r>
            <a:r>
              <a:rPr lang="ru-RU" sz="2000" b="1" dirty="0" smtClean="0"/>
              <a:t>;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воспитывает эстетические чувства</a:t>
            </a:r>
            <a:r>
              <a:rPr lang="ru-RU" sz="2000" b="1" dirty="0" smtClean="0"/>
              <a:t>;</a:t>
            </a:r>
          </a:p>
          <a:p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малыш получает важный </a:t>
            </a:r>
            <a:r>
              <a:rPr lang="ru-RU" sz="2000" b="1" dirty="0" smtClean="0"/>
              <a:t>опыт исследовательского </a:t>
            </a:r>
            <a:r>
              <a:rPr lang="ru-RU" sz="2000" b="1" dirty="0"/>
              <a:t>поведения</a:t>
            </a:r>
            <a:r>
              <a:rPr lang="ru-RU" sz="2000" b="1" dirty="0" smtClean="0"/>
              <a:t>.</a:t>
            </a:r>
            <a:endParaRPr lang="ru-RU" sz="2000" b="1" dirty="0" smtClean="0"/>
          </a:p>
        </p:txBody>
      </p:sp>
      <p:pic>
        <p:nvPicPr>
          <p:cNvPr id="22530" name="Picture 2" descr="http://czentr-semya.ru/images/Poleznay_informacia/2016/igry_i_igryshki_dlya_rannego_razvitie/igry_i_igrushki_dlya_detei_rannego_vozrast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143512"/>
            <a:ext cx="5357850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«Зонтики»</a:t>
            </a:r>
            <a:br>
              <a:rPr lang="ru-RU" dirty="0" smtClean="0"/>
            </a:br>
            <a:r>
              <a:rPr lang="ru-RU" dirty="0" smtClean="0"/>
              <a:t>Конструирование из бумаги </a:t>
            </a:r>
            <a:endParaRPr lang="ru-RU" dirty="0"/>
          </a:p>
        </p:txBody>
      </p:sp>
      <p:pic>
        <p:nvPicPr>
          <p:cNvPr id="4" name="Picture 3" descr="C:\Users\Пользователь\Desktop\DSC01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071546"/>
            <a:ext cx="4429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Чтоб инженером-конструктором стать,</a:t>
            </a:r>
            <a:endParaRPr lang="ru-RU" sz="2800" dirty="0" smtClean="0"/>
          </a:p>
          <a:p>
            <a:r>
              <a:rPr lang="ru-RU" sz="2800" b="1" dirty="0" smtClean="0"/>
              <a:t>Учиться должны вы, </a:t>
            </a:r>
            <a:r>
              <a:rPr lang="ru-RU" sz="2800" b="1" dirty="0" smtClean="0"/>
              <a:t>ребята</a:t>
            </a:r>
            <a:r>
              <a:rPr lang="ru-RU" sz="2800" b="1" dirty="0" smtClean="0"/>
              <a:t>, на «пять!».</a:t>
            </a:r>
            <a:endParaRPr lang="ru-RU" sz="2800" dirty="0" smtClean="0"/>
          </a:p>
          <a:p>
            <a:r>
              <a:rPr lang="ru-RU" sz="2800" b="1" dirty="0" smtClean="0"/>
              <a:t>Старайтесь скорее в науках расти,</a:t>
            </a:r>
            <a:endParaRPr lang="ru-RU" sz="2800" dirty="0" smtClean="0"/>
          </a:p>
          <a:p>
            <a:r>
              <a:rPr lang="ru-RU" sz="2800" b="1" dirty="0" smtClean="0"/>
              <a:t>Чтоб нужное что-нибудь изобрести!</a:t>
            </a:r>
            <a:endParaRPr lang="ru-RU" sz="2800" dirty="0"/>
          </a:p>
        </p:txBody>
      </p:sp>
      <p:pic>
        <p:nvPicPr>
          <p:cNvPr id="14338" name="Picture 2" descr="ÐÐ½Ð¶ÐµÐ½ÐµÑÑ Ð·Ð½Ð°ÑÑ Ð¾Ð± ÑÑÐ¾Ð¹ ÑÐµÑÐ½Ð¸ÐºÐµ Ð²ÑÑ: ÑÐµÐ¼ Ð¾Ð½Ð° Ð±Ð¾Ð»ÐµÐµÑ, ÑÐµÐ¼ ÐµÑ..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000108"/>
            <a:ext cx="307183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Цель организации центра конструирования 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428868"/>
            <a:ext cx="7406640" cy="1857388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Создание в группе обстановки для активной творческой деятельности.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000108"/>
            <a:ext cx="68580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Задачи </a:t>
            </a:r>
            <a:r>
              <a:rPr lang="ru-RU" sz="2800" b="1" i="1" dirty="0" smtClean="0"/>
              <a:t> центра конструирования</a:t>
            </a:r>
            <a:endParaRPr lang="ru-RU" sz="2800" dirty="0" smtClean="0"/>
          </a:p>
          <a:p>
            <a:r>
              <a:rPr lang="ru-RU" sz="2800" b="1" i="1" dirty="0" smtClean="0"/>
              <a:t>в младшем дошкольном возрасте: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Содействовать возникновению и развитию положительных эмоций и интереса к играм со строительным материалом;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Обогащать представления детей о цвете и форме;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Развивать пространственную ориентацию детей;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Учить рассматривать и анализировать образец.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68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Принципы 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000108"/>
            <a:ext cx="4071966" cy="264320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err="1" smtClean="0"/>
              <a:t>Полифункциональность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вариативность,</a:t>
            </a:r>
          </a:p>
          <a:p>
            <a:pPr lvl="0"/>
            <a:r>
              <a:rPr lang="ru-RU" dirty="0" smtClean="0"/>
              <a:t>мобильность,</a:t>
            </a:r>
          </a:p>
          <a:p>
            <a:pPr lvl="0"/>
            <a:r>
              <a:rPr lang="ru-RU" dirty="0" smtClean="0"/>
              <a:t>безопасность,</a:t>
            </a:r>
          </a:p>
          <a:p>
            <a:pPr lvl="0"/>
            <a:r>
              <a:rPr lang="ru-RU" dirty="0" smtClean="0"/>
              <a:t>доступность,</a:t>
            </a:r>
          </a:p>
          <a:p>
            <a:pPr lvl="0"/>
            <a:r>
              <a:rPr lang="ru-RU" dirty="0" smtClean="0"/>
              <a:t>содержательность, разнообразие тематики и методов,</a:t>
            </a:r>
          </a:p>
          <a:p>
            <a:pPr lvl="0"/>
            <a:r>
              <a:rPr lang="ru-RU" dirty="0" smtClean="0"/>
              <a:t>систематичность,</a:t>
            </a:r>
          </a:p>
          <a:p>
            <a:pPr lvl="0"/>
            <a:r>
              <a:rPr lang="ru-RU" dirty="0" smtClean="0"/>
              <a:t>сотрудничество детей друг с другом и со взрослыми.</a:t>
            </a:r>
          </a:p>
          <a:p>
            <a:endParaRPr lang="ru-RU" dirty="0"/>
          </a:p>
        </p:txBody>
      </p:sp>
      <p:pic>
        <p:nvPicPr>
          <p:cNvPr id="10242" name="Picture 2" descr="C:\Users\Пользователь\Desktop\DSC01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571744"/>
            <a:ext cx="4219529" cy="3378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7100910" cy="1571635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>Центр конструирования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/>
              <a:t>в группе младшего дошкольного возраста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/>
              <a:t>от 3 до 4 лет: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4129094" cy="342902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Настольный строительный материал размещен  на полках, столах, его раскладываю по цвету и форме.</a:t>
            </a:r>
            <a:endParaRPr lang="ru-RU" dirty="0" smtClean="0"/>
          </a:p>
          <a:p>
            <a:r>
              <a:rPr lang="ru-RU" b="1" dirty="0" smtClean="0"/>
              <a:t>Для обыгрывания построек здесь же расставляются мелкие игрушки (елочки, флажки, матрешки, звери, машинки)</a:t>
            </a:r>
            <a:endParaRPr lang="ru-RU" dirty="0" smtClean="0"/>
          </a:p>
          <a:p>
            <a:r>
              <a:rPr lang="ru-RU" b="1" dirty="0" smtClean="0"/>
              <a:t>Крупный строительный материал хранится  на стеллажах, платформах, в коробках. </a:t>
            </a:r>
            <a:endParaRPr lang="ru-RU" dirty="0" smtClean="0"/>
          </a:p>
          <a:p>
            <a:r>
              <a:rPr lang="ru-RU" b="1" dirty="0" smtClean="0"/>
              <a:t>Рядом расставляют крупные транспортные игрушки, игрушки, необходимые для игры (куклы, собачки, медведи</a:t>
            </a:r>
            <a:r>
              <a:rPr lang="ru-RU" b="1" dirty="0" smtClean="0"/>
              <a:t>).</a:t>
            </a:r>
          </a:p>
          <a:p>
            <a:endParaRPr lang="ru-RU" dirty="0" smtClean="0"/>
          </a:p>
          <a:p>
            <a:r>
              <a:rPr lang="ru-RU" b="1" dirty="0" smtClean="0"/>
              <a:t>Центр</a:t>
            </a:r>
            <a:r>
              <a:rPr lang="ru-RU" dirty="0" smtClean="0"/>
              <a:t> </a:t>
            </a:r>
            <a:r>
              <a:rPr lang="ru-RU" b="1" dirty="0" smtClean="0"/>
              <a:t>конструирования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C:\Users\Пользователь\Desktop\DSC01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857628"/>
            <a:ext cx="428628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конструирования</a:t>
            </a:r>
            <a:endParaRPr lang="ru-RU" dirty="0"/>
          </a:p>
        </p:txBody>
      </p:sp>
      <p:pic>
        <p:nvPicPr>
          <p:cNvPr id="12290" name="Picture 2" descr="C:\Users\Пользователь\Desktop\DSC01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4945079" cy="3429024"/>
          </a:xfrm>
          <a:prstGeom prst="rect">
            <a:avLst/>
          </a:prstGeom>
          <a:noFill/>
        </p:spPr>
      </p:pic>
      <p:pic>
        <p:nvPicPr>
          <p:cNvPr id="12291" name="Picture 3" descr="C:\Users\Пользователь\Desktop\DSC01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71942"/>
            <a:ext cx="3581338" cy="2686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 в центре конструирования: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29358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Игровая.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Экспериментальная.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Исследовательская.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Мастерская по изготовлению продуктов детского творчества</a:t>
            </a:r>
            <a:r>
              <a:rPr lang="ru-RU" sz="2000" dirty="0" smtClean="0"/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Сюжетная.</a:t>
            </a:r>
          </a:p>
          <a:p>
            <a:pPr lvl="0"/>
            <a:r>
              <a:rPr lang="ru-RU" sz="2400" u="sng" dirty="0" smtClean="0"/>
              <a:t>Планируется в дальнейшем:</a:t>
            </a:r>
            <a:endParaRPr lang="ru-RU" sz="2400" u="sng" dirty="0" smtClean="0"/>
          </a:p>
          <a:p>
            <a:pPr lvl="0">
              <a:buFont typeface="Wingdings" pitchFamily="2" charset="2"/>
              <a:buChar char="§"/>
            </a:pPr>
            <a:r>
              <a:rPr lang="ru-RU" sz="1800" dirty="0" smtClean="0"/>
              <a:t>Проектная</a:t>
            </a:r>
          </a:p>
          <a:p>
            <a:pPr lvl="0">
              <a:buFont typeface="Wingdings" pitchFamily="2" charset="2"/>
              <a:buChar char="§"/>
            </a:pPr>
            <a:r>
              <a:rPr lang="ru-RU" sz="1800" dirty="0" smtClean="0"/>
              <a:t>Детский </a:t>
            </a:r>
            <a:r>
              <a:rPr lang="ru-RU" sz="1800" dirty="0" smtClean="0"/>
              <a:t>дизайн.</a:t>
            </a:r>
          </a:p>
          <a:p>
            <a:pPr lvl="0">
              <a:buFont typeface="Wingdings" pitchFamily="2" charset="2"/>
              <a:buChar char="§"/>
            </a:pPr>
            <a:r>
              <a:rPr lang="ru-RU" sz="1800" dirty="0" smtClean="0"/>
              <a:t>Архитектурно–художественное моделирование.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Техническое моделирование</a:t>
            </a:r>
            <a:r>
              <a:rPr lang="ru-RU" sz="18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 smtClean="0"/>
              <a:t>Роботехника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«Машина»      (мягкие модули)</a:t>
            </a:r>
            <a:endParaRPr lang="ru-RU" sz="2800" dirty="0"/>
          </a:p>
        </p:txBody>
      </p:sp>
      <p:pic>
        <p:nvPicPr>
          <p:cNvPr id="1026" name="Picture 2" descr="G:\ФОТО\дс конструирование\DSC01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193</TotalTime>
  <Words>327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Центр конструирования во второй младшей группе</vt:lpstr>
      <vt:lpstr>Слайд 2</vt:lpstr>
      <vt:lpstr>Цель организации центра конструирования :</vt:lpstr>
      <vt:lpstr>Слайд 4</vt:lpstr>
      <vt:lpstr>Принципы :</vt:lpstr>
      <vt:lpstr>Центр конструирования в группе младшего дошкольного возраста от 3 до 4 лет: </vt:lpstr>
      <vt:lpstr>Центр конструирования</vt:lpstr>
      <vt:lpstr>Виды детской деятельности в центре конструирования:</vt:lpstr>
      <vt:lpstr>«Машина»      (мягкие модули)</vt:lpstr>
      <vt:lpstr>«Замок для Феи»(строительный набор)</vt:lpstr>
      <vt:lpstr>«Домик для матрешки»  (деревянный конструктор)</vt:lpstr>
      <vt:lpstr>Конструктор «Томик»  «Город»</vt:lpstr>
      <vt:lpstr>«Зоопарк»  Конструктор «Лего»</vt:lpstr>
      <vt:lpstr>«Строительный кран»  Конструктор «Лего»</vt:lpstr>
      <vt:lpstr>Магнитный конструктор</vt:lpstr>
      <vt:lpstr>Мягкий конструктор  «Напольное покрытие»</vt:lpstr>
      <vt:lpstr>«Гусеница» конструктор плоскостной  геометрический</vt:lpstr>
      <vt:lpstr>«Палочки Кюизенера»</vt:lpstr>
      <vt:lpstr>«Грибочки» Конструирование  из природного материала и пластилина</vt:lpstr>
      <vt:lpstr>«Зонтики» Конструирование из бумаги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во второй младшей группе</dc:title>
  <dc:creator>Ванюшина Н. Е.</dc:creator>
  <cp:lastModifiedBy>Пользователь</cp:lastModifiedBy>
  <cp:revision>22</cp:revision>
  <dcterms:created xsi:type="dcterms:W3CDTF">2018-11-11T06:49:33Z</dcterms:created>
  <dcterms:modified xsi:type="dcterms:W3CDTF">2018-11-17T08:31:17Z</dcterms:modified>
</cp:coreProperties>
</file>