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3" r:id="rId3"/>
    <p:sldId id="281" r:id="rId4"/>
    <p:sldId id="274" r:id="rId5"/>
    <p:sldId id="282" r:id="rId6"/>
    <p:sldId id="275" r:id="rId7"/>
    <p:sldId id="276" r:id="rId8"/>
    <p:sldId id="272" r:id="rId9"/>
    <p:sldId id="283" r:id="rId10"/>
    <p:sldId id="284" r:id="rId11"/>
    <p:sldId id="285" r:id="rId12"/>
    <p:sldId id="257" r:id="rId13"/>
    <p:sldId id="258" r:id="rId14"/>
    <p:sldId id="259" r:id="rId15"/>
    <p:sldId id="277" r:id="rId16"/>
    <p:sldId id="260" r:id="rId17"/>
    <p:sldId id="278" r:id="rId18"/>
    <p:sldId id="261" r:id="rId19"/>
    <p:sldId id="268" r:id="rId20"/>
    <p:sldId id="269" r:id="rId21"/>
    <p:sldId id="262" r:id="rId22"/>
    <p:sldId id="279" r:id="rId23"/>
    <p:sldId id="288" r:id="rId24"/>
    <p:sldId id="286" r:id="rId25"/>
    <p:sldId id="265" r:id="rId26"/>
    <p:sldId id="267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4826273616977028E-2"/>
          <c:y val="3.8774321959616609E-2"/>
          <c:w val="0.70266624624332064"/>
          <c:h val="0.861699657617691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высокий уровень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2018 -2019</c:v>
                </c:pt>
                <c:pt idx="1">
                  <c:v> 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3.0000000000000002E-2</c:v>
                </c:pt>
                <c:pt idx="1">
                  <c:v>0.4</c:v>
                </c:pt>
                <c:pt idx="2">
                  <c:v>0.54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2018 -2019</c:v>
                </c:pt>
                <c:pt idx="1">
                  <c:v> 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0.58000000000000007</c:v>
                </c:pt>
                <c:pt idx="2">
                  <c:v>0.43000000000000033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низкий уровень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2018 -2019</c:v>
                </c:pt>
                <c:pt idx="1">
                  <c:v> 2019-2020</c:v>
                </c:pt>
                <c:pt idx="2">
                  <c:v>2020-2021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0.42000000000000032</c:v>
                </c:pt>
                <c:pt idx="1">
                  <c:v>2.0000000000000011E-2</c:v>
                </c:pt>
                <c:pt idx="2">
                  <c:v>3.0000000000000002E-2</c:v>
                </c:pt>
              </c:numCache>
            </c:numRef>
          </c:val>
        </c:ser>
        <c:axId val="231240832"/>
        <c:axId val="231242368"/>
      </c:barChart>
      <c:catAx>
        <c:axId val="231240832"/>
        <c:scaling>
          <c:orientation val="minMax"/>
        </c:scaling>
        <c:axPos val="b"/>
        <c:tickLblPos val="nextTo"/>
        <c:crossAx val="231242368"/>
        <c:crosses val="autoZero"/>
        <c:auto val="1"/>
        <c:lblAlgn val="ctr"/>
        <c:lblOffset val="100"/>
      </c:catAx>
      <c:valAx>
        <c:axId val="231242368"/>
        <c:scaling>
          <c:orientation val="minMax"/>
        </c:scaling>
        <c:axPos val="l"/>
        <c:majorGridlines/>
        <c:numFmt formatCode="0%" sourceLinked="1"/>
        <c:tickLblPos val="nextTo"/>
        <c:crossAx val="2312408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20F08-0729-4B52-81B1-FCDC74569E9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236218-71FA-43DB-8564-794EE0D58539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«СБЕРБАНК»</a:t>
          </a:r>
          <a:endParaRPr lang="ru-RU" dirty="0"/>
        </a:p>
      </dgm:t>
    </dgm:pt>
    <dgm:pt modelId="{E5D11789-FC49-4CBE-A734-3110DCFE97BF}" type="parTrans" cxnId="{18E9B17E-A8B8-4286-BACB-317559B49A57}">
      <dgm:prSet/>
      <dgm:spPr/>
      <dgm:t>
        <a:bodyPr/>
        <a:lstStyle/>
        <a:p>
          <a:endParaRPr lang="ru-RU"/>
        </a:p>
      </dgm:t>
    </dgm:pt>
    <dgm:pt modelId="{B327DCB5-B87B-4899-BB16-537CE36BAD05}" type="sibTrans" cxnId="{18E9B17E-A8B8-4286-BACB-317559B49A57}">
      <dgm:prSet/>
      <dgm:spPr/>
      <dgm:t>
        <a:bodyPr/>
        <a:lstStyle/>
        <a:p>
          <a:endParaRPr lang="ru-RU"/>
        </a:p>
      </dgm:t>
    </dgm:pt>
    <dgm:pt modelId="{D8D9B938-90B0-4FF7-9555-5313E00F91C1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«ТУРАГЕНСТВО»</a:t>
          </a:r>
          <a:endParaRPr lang="ru-RU" dirty="0"/>
        </a:p>
      </dgm:t>
    </dgm:pt>
    <dgm:pt modelId="{EFB17D57-5BF0-4153-BEAC-ADA21CCF7C0C}" type="parTrans" cxnId="{7EB21608-96F5-4692-A023-9471E9817163}">
      <dgm:prSet/>
      <dgm:spPr/>
      <dgm:t>
        <a:bodyPr/>
        <a:lstStyle/>
        <a:p>
          <a:endParaRPr lang="ru-RU"/>
        </a:p>
      </dgm:t>
    </dgm:pt>
    <dgm:pt modelId="{A69C7A56-680F-4B79-9DBF-566BFFFABF1D}" type="sibTrans" cxnId="{7EB21608-96F5-4692-A023-9471E9817163}">
      <dgm:prSet/>
      <dgm:spPr/>
      <dgm:t>
        <a:bodyPr/>
        <a:lstStyle/>
        <a:p>
          <a:endParaRPr lang="ru-RU"/>
        </a:p>
      </dgm:t>
    </dgm:pt>
    <dgm:pt modelId="{56CA103F-2B8A-41DF-A42F-8E2A0E9716C7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«ЖЕЛЕЗНАЯ ДОРОГА»</a:t>
          </a:r>
          <a:endParaRPr lang="ru-RU" dirty="0"/>
        </a:p>
      </dgm:t>
    </dgm:pt>
    <dgm:pt modelId="{9DC3514E-9198-43E7-A89F-D4B02B038B5A}" type="parTrans" cxnId="{E61F72C6-455A-4EC4-AA3D-07B20F2FE711}">
      <dgm:prSet/>
      <dgm:spPr/>
      <dgm:t>
        <a:bodyPr/>
        <a:lstStyle/>
        <a:p>
          <a:endParaRPr lang="ru-RU"/>
        </a:p>
      </dgm:t>
    </dgm:pt>
    <dgm:pt modelId="{08A31576-2F77-484B-B440-81E3D904068A}" type="sibTrans" cxnId="{E61F72C6-455A-4EC4-AA3D-07B20F2FE711}">
      <dgm:prSet/>
      <dgm:spPr/>
      <dgm:t>
        <a:bodyPr/>
        <a:lstStyle/>
        <a:p>
          <a:endParaRPr lang="ru-RU"/>
        </a:p>
      </dgm:t>
    </dgm:pt>
    <dgm:pt modelId="{C903C3BE-51AA-4902-9E37-B9614896F2F1}" type="pres">
      <dgm:prSet presAssocID="{1DC20F08-0729-4B52-81B1-FCDC74569E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003D1-EB34-4E90-8EBB-FD149A91026B}" type="pres">
      <dgm:prSet presAssocID="{54236218-71FA-43DB-8564-794EE0D58539}" presName="parentLin" presStyleCnt="0"/>
      <dgm:spPr/>
    </dgm:pt>
    <dgm:pt modelId="{2909EBA6-6D71-41B5-8886-3612CF3C50A9}" type="pres">
      <dgm:prSet presAssocID="{54236218-71FA-43DB-8564-794EE0D5853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DABA490-3178-49DA-B7E4-A62DE1F192DD}" type="pres">
      <dgm:prSet presAssocID="{54236218-71FA-43DB-8564-794EE0D5853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0BB7E-EBA4-4836-9B0E-36003B8F20A2}" type="pres">
      <dgm:prSet presAssocID="{54236218-71FA-43DB-8564-794EE0D58539}" presName="negativeSpace" presStyleCnt="0"/>
      <dgm:spPr/>
    </dgm:pt>
    <dgm:pt modelId="{9031857C-D1C7-40C5-91AD-FC24D6B35480}" type="pres">
      <dgm:prSet presAssocID="{54236218-71FA-43DB-8564-794EE0D58539}" presName="childText" presStyleLbl="conFgAcc1" presStyleIdx="0" presStyleCnt="3">
        <dgm:presLayoutVars>
          <dgm:bulletEnabled val="1"/>
        </dgm:presLayoutVars>
      </dgm:prSet>
      <dgm:spPr/>
    </dgm:pt>
    <dgm:pt modelId="{7F0E26DF-23A6-49B5-9011-226CB254EB70}" type="pres">
      <dgm:prSet presAssocID="{B327DCB5-B87B-4899-BB16-537CE36BAD05}" presName="spaceBetweenRectangles" presStyleCnt="0"/>
      <dgm:spPr/>
    </dgm:pt>
    <dgm:pt modelId="{FB3601E5-5DA5-49E3-B719-BE7470E2BDEB}" type="pres">
      <dgm:prSet presAssocID="{D8D9B938-90B0-4FF7-9555-5313E00F91C1}" presName="parentLin" presStyleCnt="0"/>
      <dgm:spPr/>
    </dgm:pt>
    <dgm:pt modelId="{95D96E97-139E-46D9-9763-A5F41E0795E3}" type="pres">
      <dgm:prSet presAssocID="{D8D9B938-90B0-4FF7-9555-5313E00F91C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1E7CCF5-194D-46B9-A60A-80E180C24EA6}" type="pres">
      <dgm:prSet presAssocID="{D8D9B938-90B0-4FF7-9555-5313E00F91C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F9F72-764B-472D-BE12-8D690E2855D4}" type="pres">
      <dgm:prSet presAssocID="{D8D9B938-90B0-4FF7-9555-5313E00F91C1}" presName="negativeSpace" presStyleCnt="0"/>
      <dgm:spPr/>
    </dgm:pt>
    <dgm:pt modelId="{2D20CC12-D750-4BC8-AE8F-93E53C995FF7}" type="pres">
      <dgm:prSet presAssocID="{D8D9B938-90B0-4FF7-9555-5313E00F91C1}" presName="childText" presStyleLbl="conFgAcc1" presStyleIdx="1" presStyleCnt="3">
        <dgm:presLayoutVars>
          <dgm:bulletEnabled val="1"/>
        </dgm:presLayoutVars>
      </dgm:prSet>
      <dgm:spPr/>
    </dgm:pt>
    <dgm:pt modelId="{6B1988C3-6E3A-486D-A0C1-B9F0EB05F382}" type="pres">
      <dgm:prSet presAssocID="{A69C7A56-680F-4B79-9DBF-566BFFFABF1D}" presName="spaceBetweenRectangles" presStyleCnt="0"/>
      <dgm:spPr/>
    </dgm:pt>
    <dgm:pt modelId="{781F4204-8C88-4EA2-95F6-4810F88A6733}" type="pres">
      <dgm:prSet presAssocID="{56CA103F-2B8A-41DF-A42F-8E2A0E9716C7}" presName="parentLin" presStyleCnt="0"/>
      <dgm:spPr/>
    </dgm:pt>
    <dgm:pt modelId="{CC004CBE-D702-419A-9960-F6931EC1A4E2}" type="pres">
      <dgm:prSet presAssocID="{56CA103F-2B8A-41DF-A42F-8E2A0E9716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3D43DDA-773C-4178-BE3A-7A2F0FFAE2D5}" type="pres">
      <dgm:prSet presAssocID="{56CA103F-2B8A-41DF-A42F-8E2A0E9716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ED2D7-ED56-4BEF-AC05-C6A4578478B8}" type="pres">
      <dgm:prSet presAssocID="{56CA103F-2B8A-41DF-A42F-8E2A0E9716C7}" presName="negativeSpace" presStyleCnt="0"/>
      <dgm:spPr/>
    </dgm:pt>
    <dgm:pt modelId="{12F79152-7A05-4A6D-B7D3-36C61B375A53}" type="pres">
      <dgm:prSet presAssocID="{56CA103F-2B8A-41DF-A42F-8E2A0E9716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C230DC2-F70B-44FA-8E71-807B8130B02A}" type="presOf" srcId="{56CA103F-2B8A-41DF-A42F-8E2A0E9716C7}" destId="{CC004CBE-D702-419A-9960-F6931EC1A4E2}" srcOrd="0" destOrd="0" presId="urn:microsoft.com/office/officeart/2005/8/layout/list1"/>
    <dgm:cxn modelId="{4A1730CF-BCDD-4A8B-9B1E-0C8427471DBB}" type="presOf" srcId="{54236218-71FA-43DB-8564-794EE0D58539}" destId="{2909EBA6-6D71-41B5-8886-3612CF3C50A9}" srcOrd="0" destOrd="0" presId="urn:microsoft.com/office/officeart/2005/8/layout/list1"/>
    <dgm:cxn modelId="{69E54563-C399-4B22-B32F-4184944220F3}" type="presOf" srcId="{54236218-71FA-43DB-8564-794EE0D58539}" destId="{1DABA490-3178-49DA-B7E4-A62DE1F192DD}" srcOrd="1" destOrd="0" presId="urn:microsoft.com/office/officeart/2005/8/layout/list1"/>
    <dgm:cxn modelId="{FDA06119-2299-4E17-9172-4F7556D22A4B}" type="presOf" srcId="{D8D9B938-90B0-4FF7-9555-5313E00F91C1}" destId="{81E7CCF5-194D-46B9-A60A-80E180C24EA6}" srcOrd="1" destOrd="0" presId="urn:microsoft.com/office/officeart/2005/8/layout/list1"/>
    <dgm:cxn modelId="{8B11148A-EBD2-4ABE-8FA5-1166B14CA1C5}" type="presOf" srcId="{D8D9B938-90B0-4FF7-9555-5313E00F91C1}" destId="{95D96E97-139E-46D9-9763-A5F41E0795E3}" srcOrd="0" destOrd="0" presId="urn:microsoft.com/office/officeart/2005/8/layout/list1"/>
    <dgm:cxn modelId="{EB7A52D4-E920-414B-A253-D6C921F6FD93}" type="presOf" srcId="{1DC20F08-0729-4B52-81B1-FCDC74569E97}" destId="{C903C3BE-51AA-4902-9E37-B9614896F2F1}" srcOrd="0" destOrd="0" presId="urn:microsoft.com/office/officeart/2005/8/layout/list1"/>
    <dgm:cxn modelId="{E61F72C6-455A-4EC4-AA3D-07B20F2FE711}" srcId="{1DC20F08-0729-4B52-81B1-FCDC74569E97}" destId="{56CA103F-2B8A-41DF-A42F-8E2A0E9716C7}" srcOrd="2" destOrd="0" parTransId="{9DC3514E-9198-43E7-A89F-D4B02B038B5A}" sibTransId="{08A31576-2F77-484B-B440-81E3D904068A}"/>
    <dgm:cxn modelId="{5FF2BB48-691A-4CCB-9E06-F98C7A9D24F0}" type="presOf" srcId="{56CA103F-2B8A-41DF-A42F-8E2A0E9716C7}" destId="{63D43DDA-773C-4178-BE3A-7A2F0FFAE2D5}" srcOrd="1" destOrd="0" presId="urn:microsoft.com/office/officeart/2005/8/layout/list1"/>
    <dgm:cxn modelId="{7EB21608-96F5-4692-A023-9471E9817163}" srcId="{1DC20F08-0729-4B52-81B1-FCDC74569E97}" destId="{D8D9B938-90B0-4FF7-9555-5313E00F91C1}" srcOrd="1" destOrd="0" parTransId="{EFB17D57-5BF0-4153-BEAC-ADA21CCF7C0C}" sibTransId="{A69C7A56-680F-4B79-9DBF-566BFFFABF1D}"/>
    <dgm:cxn modelId="{18E9B17E-A8B8-4286-BACB-317559B49A57}" srcId="{1DC20F08-0729-4B52-81B1-FCDC74569E97}" destId="{54236218-71FA-43DB-8564-794EE0D58539}" srcOrd="0" destOrd="0" parTransId="{E5D11789-FC49-4CBE-A734-3110DCFE97BF}" sibTransId="{B327DCB5-B87B-4899-BB16-537CE36BAD05}"/>
    <dgm:cxn modelId="{4754E203-5070-4EBB-A53D-E0C74865B128}" type="presParOf" srcId="{C903C3BE-51AA-4902-9E37-B9614896F2F1}" destId="{4E9003D1-EB34-4E90-8EBB-FD149A91026B}" srcOrd="0" destOrd="0" presId="urn:microsoft.com/office/officeart/2005/8/layout/list1"/>
    <dgm:cxn modelId="{5BFA4FD9-C56E-4847-B8E8-59D38C070DCA}" type="presParOf" srcId="{4E9003D1-EB34-4E90-8EBB-FD149A91026B}" destId="{2909EBA6-6D71-41B5-8886-3612CF3C50A9}" srcOrd="0" destOrd="0" presId="urn:microsoft.com/office/officeart/2005/8/layout/list1"/>
    <dgm:cxn modelId="{0E421F4B-0E5C-4F79-8478-BE136DF5EA41}" type="presParOf" srcId="{4E9003D1-EB34-4E90-8EBB-FD149A91026B}" destId="{1DABA490-3178-49DA-B7E4-A62DE1F192DD}" srcOrd="1" destOrd="0" presId="urn:microsoft.com/office/officeart/2005/8/layout/list1"/>
    <dgm:cxn modelId="{3C673FED-011F-4885-855B-2A00731C8666}" type="presParOf" srcId="{C903C3BE-51AA-4902-9E37-B9614896F2F1}" destId="{7040BB7E-EBA4-4836-9B0E-36003B8F20A2}" srcOrd="1" destOrd="0" presId="urn:microsoft.com/office/officeart/2005/8/layout/list1"/>
    <dgm:cxn modelId="{3C898432-6F03-47BF-83F2-6232E335888B}" type="presParOf" srcId="{C903C3BE-51AA-4902-9E37-B9614896F2F1}" destId="{9031857C-D1C7-40C5-91AD-FC24D6B35480}" srcOrd="2" destOrd="0" presId="urn:microsoft.com/office/officeart/2005/8/layout/list1"/>
    <dgm:cxn modelId="{FE88C1A3-2283-4030-B137-408CE4024B0B}" type="presParOf" srcId="{C903C3BE-51AA-4902-9E37-B9614896F2F1}" destId="{7F0E26DF-23A6-49B5-9011-226CB254EB70}" srcOrd="3" destOrd="0" presId="urn:microsoft.com/office/officeart/2005/8/layout/list1"/>
    <dgm:cxn modelId="{1566FDE3-F32E-4F7B-80F7-A3EF0461C8AF}" type="presParOf" srcId="{C903C3BE-51AA-4902-9E37-B9614896F2F1}" destId="{FB3601E5-5DA5-49E3-B719-BE7470E2BDEB}" srcOrd="4" destOrd="0" presId="urn:microsoft.com/office/officeart/2005/8/layout/list1"/>
    <dgm:cxn modelId="{F598B69E-09FF-455E-BD9A-A43C855FF341}" type="presParOf" srcId="{FB3601E5-5DA5-49E3-B719-BE7470E2BDEB}" destId="{95D96E97-139E-46D9-9763-A5F41E0795E3}" srcOrd="0" destOrd="0" presId="urn:microsoft.com/office/officeart/2005/8/layout/list1"/>
    <dgm:cxn modelId="{F0130270-489C-4CB5-9EB8-307EE1323C7D}" type="presParOf" srcId="{FB3601E5-5DA5-49E3-B719-BE7470E2BDEB}" destId="{81E7CCF5-194D-46B9-A60A-80E180C24EA6}" srcOrd="1" destOrd="0" presId="urn:microsoft.com/office/officeart/2005/8/layout/list1"/>
    <dgm:cxn modelId="{FFCEEB89-FAEC-4C13-9DFE-5AB0AA2A57A3}" type="presParOf" srcId="{C903C3BE-51AA-4902-9E37-B9614896F2F1}" destId="{F2FF9F72-764B-472D-BE12-8D690E2855D4}" srcOrd="5" destOrd="0" presId="urn:microsoft.com/office/officeart/2005/8/layout/list1"/>
    <dgm:cxn modelId="{2EED4D56-6F0B-42AB-B8DB-0592AF21BFB9}" type="presParOf" srcId="{C903C3BE-51AA-4902-9E37-B9614896F2F1}" destId="{2D20CC12-D750-4BC8-AE8F-93E53C995FF7}" srcOrd="6" destOrd="0" presId="urn:microsoft.com/office/officeart/2005/8/layout/list1"/>
    <dgm:cxn modelId="{DE2FC701-C8CF-4D45-B627-82ACD7F696D8}" type="presParOf" srcId="{C903C3BE-51AA-4902-9E37-B9614896F2F1}" destId="{6B1988C3-6E3A-486D-A0C1-B9F0EB05F382}" srcOrd="7" destOrd="0" presId="urn:microsoft.com/office/officeart/2005/8/layout/list1"/>
    <dgm:cxn modelId="{C651BEA9-1B34-46DE-A875-FC4D2A8DE977}" type="presParOf" srcId="{C903C3BE-51AA-4902-9E37-B9614896F2F1}" destId="{781F4204-8C88-4EA2-95F6-4810F88A6733}" srcOrd="8" destOrd="0" presId="urn:microsoft.com/office/officeart/2005/8/layout/list1"/>
    <dgm:cxn modelId="{0140E919-7AB7-42BB-B6F9-E2BD6C7C279B}" type="presParOf" srcId="{781F4204-8C88-4EA2-95F6-4810F88A6733}" destId="{CC004CBE-D702-419A-9960-F6931EC1A4E2}" srcOrd="0" destOrd="0" presId="urn:microsoft.com/office/officeart/2005/8/layout/list1"/>
    <dgm:cxn modelId="{EBB8CEC7-A489-4983-8D57-1C355B814303}" type="presParOf" srcId="{781F4204-8C88-4EA2-95F6-4810F88A6733}" destId="{63D43DDA-773C-4178-BE3A-7A2F0FFAE2D5}" srcOrd="1" destOrd="0" presId="urn:microsoft.com/office/officeart/2005/8/layout/list1"/>
    <dgm:cxn modelId="{820625F6-0007-41DC-A8CE-98D06614E88A}" type="presParOf" srcId="{C903C3BE-51AA-4902-9E37-B9614896F2F1}" destId="{7E8ED2D7-ED56-4BEF-AC05-C6A4578478B8}" srcOrd="9" destOrd="0" presId="urn:microsoft.com/office/officeart/2005/8/layout/list1"/>
    <dgm:cxn modelId="{F7309EE2-B4DF-4030-B16A-2C69EFF5E698}" type="presParOf" srcId="{C903C3BE-51AA-4902-9E37-B9614896F2F1}" destId="{12F79152-7A05-4A6D-B7D3-36C61B375A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31857C-D1C7-40C5-91AD-FC24D6B35480}">
      <dsp:nvSpPr>
        <dsp:cNvPr id="0" name=""/>
        <dsp:cNvSpPr/>
      </dsp:nvSpPr>
      <dsp:spPr>
        <a:xfrm>
          <a:off x="0" y="514599"/>
          <a:ext cx="609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BA490-3178-49DA-B7E4-A62DE1F192DD}">
      <dsp:nvSpPr>
        <dsp:cNvPr id="0" name=""/>
        <dsp:cNvSpPr/>
      </dsp:nvSpPr>
      <dsp:spPr>
        <a:xfrm>
          <a:off x="304800" y="71799"/>
          <a:ext cx="4267200" cy="88560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«СБЕРБАНК»</a:t>
          </a:r>
          <a:endParaRPr lang="ru-RU" sz="3000" kern="1200" dirty="0"/>
        </a:p>
      </dsp:txBody>
      <dsp:txXfrm>
        <a:off x="304800" y="71799"/>
        <a:ext cx="4267200" cy="885600"/>
      </dsp:txXfrm>
    </dsp:sp>
    <dsp:sp modelId="{2D20CC12-D750-4BC8-AE8F-93E53C995FF7}">
      <dsp:nvSpPr>
        <dsp:cNvPr id="0" name=""/>
        <dsp:cNvSpPr/>
      </dsp:nvSpPr>
      <dsp:spPr>
        <a:xfrm>
          <a:off x="0" y="1875399"/>
          <a:ext cx="609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7CCF5-194D-46B9-A60A-80E180C24EA6}">
      <dsp:nvSpPr>
        <dsp:cNvPr id="0" name=""/>
        <dsp:cNvSpPr/>
      </dsp:nvSpPr>
      <dsp:spPr>
        <a:xfrm>
          <a:off x="304800" y="1432599"/>
          <a:ext cx="4267200" cy="88560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«ТУРАГЕНСТВО»</a:t>
          </a:r>
          <a:endParaRPr lang="ru-RU" sz="3000" kern="1200" dirty="0"/>
        </a:p>
      </dsp:txBody>
      <dsp:txXfrm>
        <a:off x="304800" y="1432599"/>
        <a:ext cx="4267200" cy="885600"/>
      </dsp:txXfrm>
    </dsp:sp>
    <dsp:sp modelId="{12F79152-7A05-4A6D-B7D3-36C61B375A53}">
      <dsp:nvSpPr>
        <dsp:cNvPr id="0" name=""/>
        <dsp:cNvSpPr/>
      </dsp:nvSpPr>
      <dsp:spPr>
        <a:xfrm>
          <a:off x="0" y="3236200"/>
          <a:ext cx="609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43DDA-773C-4178-BE3A-7A2F0FFAE2D5}">
      <dsp:nvSpPr>
        <dsp:cNvPr id="0" name=""/>
        <dsp:cNvSpPr/>
      </dsp:nvSpPr>
      <dsp:spPr>
        <a:xfrm>
          <a:off x="304800" y="2793399"/>
          <a:ext cx="4267200" cy="885600"/>
        </a:xfrm>
        <a:prstGeom prst="roundRect">
          <a:avLst/>
        </a:prstGeom>
        <a:gradFill rotWithShape="1">
          <a:gsLst>
            <a:gs pos="0">
              <a:schemeClr val="accent6">
                <a:tint val="92000"/>
                <a:satMod val="170000"/>
              </a:schemeClr>
            </a:gs>
            <a:gs pos="15000">
              <a:schemeClr val="accent6">
                <a:tint val="92000"/>
                <a:shade val="99000"/>
                <a:satMod val="170000"/>
              </a:schemeClr>
            </a:gs>
            <a:gs pos="62000">
              <a:schemeClr val="accent6">
                <a:tint val="96000"/>
                <a:shade val="80000"/>
                <a:satMod val="170000"/>
              </a:schemeClr>
            </a:gs>
            <a:gs pos="97000">
              <a:schemeClr val="accent6">
                <a:tint val="98000"/>
                <a:shade val="63000"/>
                <a:satMod val="170000"/>
              </a:schemeClr>
            </a:gs>
            <a:gs pos="100000">
              <a:schemeClr val="accent6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«ЖЕЛЕЗНАЯ ДОРОГА»</a:t>
          </a:r>
          <a:endParaRPr lang="ru-RU" sz="3000" kern="1200" dirty="0"/>
        </a:p>
      </dsp:txBody>
      <dsp:txXfrm>
        <a:off x="304800" y="2793399"/>
        <a:ext cx="4267200" cy="88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8FC56-F85C-4AA7-B06C-EB7C43507DE0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EE23B-9F0E-4563-B0DE-CA31D81C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E23B-9F0E-4563-B0DE-CA31D81C1F5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AFAE913-E7D8-483A-8282-939922F585BF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04FA36-3113-4477-9729-282E8C89A5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361167&amp;demo=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92696"/>
            <a:ext cx="6912768" cy="144130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</a:t>
            </a:r>
            <a:r>
              <a:rPr lang="ru-RU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вида № 23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8934"/>
            <a:ext cx="6400800" cy="3380386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«Технология макетирования </a:t>
            </a:r>
            <a:r>
              <a:rPr lang="ru-RU" sz="67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ДОУ как инновационная форма образовательного пространства»</a:t>
            </a:r>
          </a:p>
          <a:p>
            <a:pPr algn="ctr"/>
            <a:endParaRPr lang="ru-RU" sz="6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первой квалификационной категории</a:t>
            </a:r>
          </a:p>
          <a:p>
            <a:pPr algn="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Ванюшина Наталья Евгеньевна</a:t>
            </a:r>
          </a:p>
          <a:p>
            <a:pPr algn="ctr"/>
            <a:endParaRPr lang="ru-RU" sz="6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500" b="1" dirty="0" smtClean="0">
                <a:latin typeface="Times New Roman" pitchFamily="18" charset="0"/>
                <a:cs typeface="Times New Roman" pitchFamily="18" charset="0"/>
              </a:rPr>
              <a:t>Узловая 2021 г.</a:t>
            </a:r>
            <a:endParaRPr lang="ru-RU" sz="55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Значимость макетирования: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40272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способствует развитию речи детей;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-закрепляет математические понятия пространство, количество, счет, размер и др.;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развивает детское игровое творчество.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-активизирует мелкую моторику рук и сенсорное восприятие;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-воспитывает сотрудничество.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0"/>
            <a:ext cx="7406640" cy="25649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Методические приемы работы с макетом: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348880"/>
            <a:ext cx="7406640" cy="331236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-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беседы,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рассматривание,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чтение стихов и рассказов, 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составление коротких рассказов, 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отгадывание загадок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дидактические игры.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0648"/>
            <a:ext cx="7817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МАКЕТОВ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РППС  ГРУППЫ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Пользователь\Desktop\Фонтан и макеты фото\20210914_095453.jpg"/>
          <p:cNvPicPr>
            <a:picLocks noChangeAspect="1" noChangeArrowheads="1"/>
          </p:cNvPicPr>
          <p:nvPr/>
        </p:nvPicPr>
        <p:blipFill>
          <a:blip r:embed="rId3" cstate="print"/>
          <a:srcRect r="12687"/>
          <a:stretch>
            <a:fillRect/>
          </a:stretch>
        </p:blipFill>
        <p:spPr bwMode="auto">
          <a:xfrm>
            <a:off x="4932040" y="1484784"/>
            <a:ext cx="3548430" cy="2286016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Фонтан и макеты фото\20210914_093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84784"/>
            <a:ext cx="3571900" cy="23574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4149080"/>
            <a:ext cx="355373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Проектная деятельность </a:t>
            </a:r>
          </a:p>
          <a:p>
            <a:r>
              <a:rPr lang="ru-RU" sz="2400" dirty="0" smtClean="0"/>
              <a:t>по теме «Космос»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077072"/>
            <a:ext cx="266429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Студия «</a:t>
            </a:r>
            <a:r>
              <a:rPr lang="ru-RU" sz="2400" dirty="0" err="1" smtClean="0"/>
              <a:t>Экомир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ТВОРЧЕСКАЯ   МАСТЕРСКАЯ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«МАСТЕР МАКЕТОВ»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Пользователь\Desktop\Проект фонтан\20210909_0949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Пользователь\Desktop\Фонтан и макеты фото\20210915_154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3744416" cy="2457264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Фонтан и макеты фото\20211008_101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221088"/>
            <a:ext cx="3968441" cy="22322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32040" y="4221088"/>
            <a:ext cx="3501087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Изготовление макетов :</a:t>
            </a:r>
          </a:p>
          <a:p>
            <a:r>
              <a:rPr lang="ru-RU" dirty="0" smtClean="0"/>
              <a:t>«Арктика»</a:t>
            </a:r>
          </a:p>
          <a:p>
            <a:r>
              <a:rPr lang="ru-RU" dirty="0" smtClean="0"/>
              <a:t>«Тульский заповедник»</a:t>
            </a:r>
          </a:p>
          <a:p>
            <a:r>
              <a:rPr lang="ru-RU" dirty="0" smtClean="0"/>
              <a:t>«Домашние животные на ферме»</a:t>
            </a:r>
            <a:endParaRPr lang="ru-RU" dirty="0"/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 «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Кукольный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домик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esktop\Фонтан и макеты фото\20210928_164519.jpg"/>
          <p:cNvPicPr>
            <a:picLocks noChangeAspect="1" noChangeArrowheads="1"/>
          </p:cNvPicPr>
          <p:nvPr/>
        </p:nvPicPr>
        <p:blipFill>
          <a:blip r:embed="rId2" cstate="print"/>
          <a:srcRect l="10156" r="11718"/>
          <a:stretch>
            <a:fillRect/>
          </a:stretch>
        </p:blipFill>
        <p:spPr bwMode="auto">
          <a:xfrm>
            <a:off x="899592" y="1124744"/>
            <a:ext cx="6912768" cy="4977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ользователь\Desktop\Фонтан и макеты фото\20211005_170837.jpg"/>
          <p:cNvPicPr>
            <a:picLocks noChangeAspect="1" noChangeArrowheads="1"/>
          </p:cNvPicPr>
          <p:nvPr/>
        </p:nvPicPr>
        <p:blipFill>
          <a:blip r:embed="rId2" cstate="print"/>
          <a:srcRect l="5468"/>
          <a:stretch>
            <a:fillRect/>
          </a:stretch>
        </p:blipFill>
        <p:spPr bwMode="auto">
          <a:xfrm>
            <a:off x="4572000" y="3789040"/>
            <a:ext cx="4219468" cy="2839280"/>
          </a:xfrm>
          <a:prstGeom prst="rect">
            <a:avLst/>
          </a:prstGeom>
          <a:noFill/>
        </p:spPr>
      </p:pic>
      <p:pic>
        <p:nvPicPr>
          <p:cNvPr id="3" name="Picture 3" descr="C:\Users\Пользователь\Desktop\Фонтан и макеты фото\20211005_170653.jpg"/>
          <p:cNvPicPr>
            <a:picLocks noChangeAspect="1" noChangeArrowheads="1"/>
          </p:cNvPicPr>
          <p:nvPr/>
        </p:nvPicPr>
        <p:blipFill>
          <a:blip r:embed="rId3" cstate="print"/>
          <a:srcRect t="1389" r="18750"/>
          <a:stretch>
            <a:fillRect/>
          </a:stretch>
        </p:blipFill>
        <p:spPr bwMode="auto">
          <a:xfrm>
            <a:off x="1115616" y="1196752"/>
            <a:ext cx="4104456" cy="280207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74638"/>
            <a:ext cx="78900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Сюжетно –ролевая игра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«Семья»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35608" y="500042"/>
            <a:ext cx="7498080" cy="92869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Макет – карта  «Улицы города»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Фонтан и макеты фото\20210914_172712.jpg"/>
          <p:cNvPicPr>
            <a:picLocks noChangeAspect="1" noChangeArrowheads="1"/>
          </p:cNvPicPr>
          <p:nvPr/>
        </p:nvPicPr>
        <p:blipFill>
          <a:blip r:embed="rId2" cstate="print"/>
          <a:srcRect r="7268"/>
          <a:stretch>
            <a:fillRect/>
          </a:stretch>
        </p:blipFill>
        <p:spPr bwMode="auto">
          <a:xfrm>
            <a:off x="1187624" y="1124744"/>
            <a:ext cx="7200800" cy="4367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игра 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«Осторожно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пешеход»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:\ФОТОАЛЬБОМ 2021-2022\Студия ЭКОМИР-Ванюшина и Макетирование\20210914_154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17" b="10560"/>
          <a:stretch>
            <a:fillRect/>
          </a:stretch>
        </p:blipFill>
        <p:spPr bwMode="auto">
          <a:xfrm>
            <a:off x="4860032" y="3861048"/>
            <a:ext cx="3922571" cy="2641242"/>
          </a:xfrm>
          <a:prstGeom prst="rect">
            <a:avLst/>
          </a:prstGeom>
          <a:noFill/>
        </p:spPr>
      </p:pic>
      <p:pic>
        <p:nvPicPr>
          <p:cNvPr id="5" name="Picture 2" descr="I:\ФОТОАЛЬБОМ 2021-2022\Студия ЭКОМИР-Ванюшина и Макетирование\20210914_154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888432" cy="2499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Ландшафтный макет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Пользователь\Desktop\Фонтан и макеты фото\20210913_13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4064028" cy="2286016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Фонтан и макеты фото\20210914_095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068960"/>
            <a:ext cx="5588039" cy="3143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6237312"/>
            <a:ext cx="510627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Эко –путешествие «МИР ПРИРОДЫ»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5116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Ландшафтный макет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«Домашние животные на ферме»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Фонтан и макеты фото\20210913_101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16832"/>
            <a:ext cx="4206229" cy="2366004"/>
          </a:xfrm>
          <a:prstGeom prst="rect">
            <a:avLst/>
          </a:prstGeom>
          <a:noFill/>
        </p:spPr>
      </p:pic>
      <p:pic>
        <p:nvPicPr>
          <p:cNvPr id="3" name="Рисунок 2" descr="C:\Users\Пользователь\Desktop\Проект фонтан\20210910_1555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876"/>
            <a:ext cx="38989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88024" y="4869160"/>
            <a:ext cx="33713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Сюжетно –ролевая игра</a:t>
            </a:r>
          </a:p>
          <a:p>
            <a:pPr algn="ctr"/>
            <a:r>
              <a:rPr lang="ru-RU" sz="2400" dirty="0" smtClean="0"/>
              <a:t> «Ферма»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Федеральный государственный образовательный стандарт дошкольного образования ставит перед собой такую задачу – создать благоприятные условия для развития способностей и творческого потенциала каждого ребенка.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Ландшафтный макет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«Тульский заповедник»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Фонтан и макеты фото\20211008_172217.jpg"/>
          <p:cNvPicPr>
            <a:picLocks noChangeAspect="1" noChangeArrowheads="1"/>
          </p:cNvPicPr>
          <p:nvPr/>
        </p:nvPicPr>
        <p:blipFill>
          <a:blip r:embed="rId2" cstate="print"/>
          <a:srcRect l="11162" r="13278"/>
          <a:stretch>
            <a:fillRect/>
          </a:stretch>
        </p:blipFill>
        <p:spPr bwMode="auto">
          <a:xfrm>
            <a:off x="2123728" y="1484784"/>
            <a:ext cx="6286544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Макет-модуль «Пожарный щит»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Пользователь\Desktop\Фонтан и макеты фото\20210917_164258.jpg"/>
          <p:cNvPicPr>
            <a:picLocks noChangeAspect="1" noChangeArrowheads="1"/>
          </p:cNvPicPr>
          <p:nvPr/>
        </p:nvPicPr>
        <p:blipFill>
          <a:blip r:embed="rId2" cstate="print"/>
          <a:srcRect t="1526" r="16713"/>
          <a:stretch>
            <a:fillRect/>
          </a:stretch>
        </p:blipFill>
        <p:spPr bwMode="auto">
          <a:xfrm>
            <a:off x="1214414" y="1357298"/>
            <a:ext cx="6929486" cy="460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1143000"/>
          </a:xfrm>
        </p:spPr>
        <p:style>
          <a:lnRef idx="1">
            <a:schemeClr val="accent5"/>
          </a:lnRef>
          <a:fillRef idx="1001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Познавательное развлечение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«Мы пожарные»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Пользователь\Desktop\Фонтан и макеты фото\20211008_091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149080"/>
            <a:ext cx="4318355" cy="2430051"/>
          </a:xfrm>
          <a:prstGeom prst="rect">
            <a:avLst/>
          </a:prstGeom>
          <a:noFill/>
        </p:spPr>
      </p:pic>
      <p:pic>
        <p:nvPicPr>
          <p:cNvPr id="5" name="Picture 3" descr="C:\Users\Пользователь\Desktop\Фонтан и макеты фото\20211008_091616.jpg"/>
          <p:cNvPicPr>
            <a:picLocks noChangeAspect="1" noChangeArrowheads="1"/>
          </p:cNvPicPr>
          <p:nvPr/>
        </p:nvPicPr>
        <p:blipFill>
          <a:blip r:embed="rId3" cstate="print"/>
          <a:srcRect r="16713"/>
          <a:stretch>
            <a:fillRect/>
          </a:stretch>
        </p:blipFill>
        <p:spPr bwMode="auto">
          <a:xfrm>
            <a:off x="755576" y="1484784"/>
            <a:ext cx="394491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 родителями.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ДОУ № 23 Ванюшина макетирование\20211206_152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8908"/>
            <a:ext cx="6737300" cy="421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403648" y="1196752"/>
          <a:ext cx="7224464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28846" y="188640"/>
            <a:ext cx="452155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Показатели успешности применения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технологии макетирования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ПЕРСПЕКТИВА НОВЫХ МАКЕТОВ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Макетирование- способ творческого 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дошкольников.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оментальный снимок 1 (08.11.2021 14-0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420893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292" y="2967335"/>
            <a:ext cx="877342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 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Фонтан и макеты фото\20210914_095453.jpg"/>
          <p:cNvPicPr>
            <a:picLocks noChangeAspect="1" noChangeArrowheads="1"/>
          </p:cNvPicPr>
          <p:nvPr/>
        </p:nvPicPr>
        <p:blipFill>
          <a:blip r:embed="rId2" cstate="print"/>
          <a:srcRect l="3906" t="2778" r="14844"/>
          <a:stretch>
            <a:fillRect/>
          </a:stretch>
        </p:blipFill>
        <p:spPr bwMode="auto">
          <a:xfrm>
            <a:off x="2627784" y="3645024"/>
            <a:ext cx="4386332" cy="2952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5616" y="404664"/>
            <a:ext cx="6768752" cy="30469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Игра с макетами является более высокой степенью развития сюжетно-ролевых игр, она востребована детьми и способствует их успешному  развитию.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r>
              <a:rPr lang="ru-RU" b="1" dirty="0" smtClean="0"/>
              <a:t>Нормативно-правовая база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400600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sz="5600" dirty="0" smtClean="0"/>
              <a:t>    </a:t>
            </a:r>
            <a:r>
              <a:rPr lang="ru-RU" dirty="0" smtClean="0"/>
              <a:t>Федеральный </a:t>
            </a:r>
            <a:r>
              <a:rPr lang="ru-RU" dirty="0" smtClean="0"/>
              <a:t>закон от 29.12.2012 № 273-ФЗ "Об образовании в Российской Федерации" (с изменениями от 08.12.2020);</a:t>
            </a:r>
          </a:p>
          <a:p>
            <a:pPr lvl="0"/>
            <a:r>
              <a:rPr lang="ru-RU" dirty="0" smtClean="0"/>
              <a:t>Федеральный закон от 31 июля 2020 г. N 304-ФЗ "О внесении изменений в Федеральный закон "Об образовании в Российской Федерации" по вопросам воспитания обучающихся".</a:t>
            </a:r>
          </a:p>
          <a:p>
            <a:pPr lvl="0"/>
            <a:r>
              <a:rPr lang="ru-RU" dirty="0" smtClean="0"/>
              <a:t>Федеральный  государственный  образовательный стандарт  дошкольного образования, утвержден приказом Министерства образования и науки Российской Федерации от 17 октября 2013 г. N 1155.</a:t>
            </a:r>
          </a:p>
          <a:p>
            <a:pPr lvl="0"/>
            <a:r>
              <a:rPr lang="ru-RU" dirty="0" smtClean="0"/>
              <a:t>«Стратегия развития воспитания в РФ до 2025 года», утв. Распоряжением Правительства РФ от 29. 05. 2015 г. N 996-р ;</a:t>
            </a:r>
          </a:p>
          <a:p>
            <a:pPr lvl="0"/>
            <a:r>
              <a:rPr lang="ru-RU" dirty="0" smtClean="0"/>
              <a:t>СП 2.4.3648-20 «Санитарно-эпидемиологические требования к организациям воспитания и обучения, отдыха и оздоровления детей и молодежи», действующие до 2027 г.;</a:t>
            </a:r>
          </a:p>
          <a:p>
            <a:pPr lvl="0"/>
            <a:r>
              <a:rPr lang="ru-RU" dirty="0" err="1" smtClean="0"/>
              <a:t>СанПиН</a:t>
            </a:r>
            <a:r>
              <a:rPr lang="ru-RU" dirty="0" smtClean="0"/>
              <a:t> 1.2.3685-21 "Гигиенические нормативы и требования к обеспечению безопасности и (или) безвредности для человека факторов среды обитания" действующие до 2027 г.;</a:t>
            </a:r>
          </a:p>
          <a:p>
            <a:pPr lvl="0"/>
            <a:r>
              <a:rPr lang="ru-RU" dirty="0" smtClean="0">
                <a:hlinkClick r:id="rId2"/>
              </a:rPr>
              <a:t>Приказ </a:t>
            </a:r>
            <a:r>
              <a:rPr lang="ru-RU" dirty="0" err="1" smtClean="0">
                <a:hlinkClick r:id="rId2"/>
              </a:rPr>
              <a:t>Минпросвещения</a:t>
            </a:r>
            <a:r>
              <a:rPr lang="ru-RU" dirty="0" smtClean="0">
                <a:hlinkClick r:id="rId2"/>
              </a:rPr>
              <a:t> России от 31.07.2020 N 373 "Об утверждении Порядка</a:t>
            </a:r>
            <a:r>
              <a:rPr lang="ru-RU" dirty="0" smtClean="0"/>
              <a:t> </a:t>
            </a:r>
            <a:r>
              <a:rPr lang="ru-RU" dirty="0" smtClean="0">
                <a:hlinkClick r:id="rId2"/>
              </a:rPr>
              <a:t>организации и осуществления образовательной деятельности по основным</a:t>
            </a:r>
            <a:r>
              <a:rPr lang="ru-RU" dirty="0" smtClean="0"/>
              <a:t> </a:t>
            </a:r>
            <a:r>
              <a:rPr lang="ru-RU" dirty="0" smtClean="0">
                <a:hlinkClick r:id="rId2"/>
              </a:rPr>
              <a:t>общеобразовательным программам - образовательным программам дошкольного</a:t>
            </a:r>
            <a:r>
              <a:rPr lang="ru-RU" dirty="0" smtClean="0"/>
              <a:t> </a:t>
            </a:r>
            <a:r>
              <a:rPr lang="ru-RU" dirty="0" smtClean="0">
                <a:hlinkClick r:id="rId2"/>
              </a:rPr>
              <a:t>образования" (Зарегистрировано в Минюсте России 31.08.2020 N 59599).</a:t>
            </a:r>
            <a:endParaRPr lang="ru-RU" dirty="0" smtClean="0"/>
          </a:p>
          <a:p>
            <a:pPr lvl="0"/>
            <a:r>
              <a:rPr lang="ru-RU" dirty="0" smtClean="0"/>
              <a:t>Основная  образовательная  программа  дошкольного образования;</a:t>
            </a:r>
          </a:p>
          <a:p>
            <a:pPr lvl="0"/>
            <a:r>
              <a:rPr lang="ru-RU" dirty="0" smtClean="0"/>
              <a:t>Рабочая программа воспитания.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498080" cy="33707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Проблема.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развивающей предметно – пространственной среды , как образовательного пространства с использованием технологии макетирования.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04664"/>
            <a:ext cx="7498080" cy="58437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4600" dirty="0" smtClean="0"/>
              <a:t>:</a:t>
            </a:r>
            <a:r>
              <a:rPr lang="ru-RU" sz="2900" dirty="0" smtClean="0"/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речевой и творческой деятельности и эффективного проведения  игрового и образовательного процесса на макетной основе, как одного из универсальных средств обогащения субкультуры дошкольника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/>
              <a:t>Задачи: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-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Знакомство с условиями  жизни, какой-либо ситуацией или средой обитания (человека, животного т.д.)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Закрепление и обобщение знаний детей по той или иной теме.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Решение конкретных задач на основе макета (моделирование ситуации).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Развитие монологической и связной речи.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Развитие логического мышления, памяти, внимания, воображения, фантазии.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‒Развитие общей и мелкой моторики рук.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Развитие коммуникативных навыков 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Формирование навыков сочинительства.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Формирование творческих способностей.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‒ Воспитание доброжелательности.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‒ Умения работать в коллективе.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Требования к РППС группы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Пользователь\Desktop\Фонтан и макеты фото\20210914_095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425" y="1340768"/>
            <a:ext cx="6930975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Требования к созданию макетов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4" descr="C:\Users\Пользователь\Desktop\Фонтан и макеты фото\20210914_075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80728"/>
            <a:ext cx="4217090" cy="2785593"/>
          </a:xfrm>
          <a:prstGeom prst="rect">
            <a:avLst/>
          </a:prstGeom>
          <a:noFill/>
        </p:spPr>
      </p:pic>
      <p:pic>
        <p:nvPicPr>
          <p:cNvPr id="9" name="Picture 3" descr="C:\Users\Пользователь\Desktop\Фонтан и макеты фото\20210914_095808.jpg"/>
          <p:cNvPicPr>
            <a:picLocks noChangeAspect="1" noChangeArrowheads="1"/>
          </p:cNvPicPr>
          <p:nvPr/>
        </p:nvPicPr>
        <p:blipFill>
          <a:blip r:embed="rId3" cstate="print"/>
          <a:srcRect l="14844" t="-1389" r="7812"/>
          <a:stretch>
            <a:fillRect/>
          </a:stretch>
        </p:blipFill>
        <p:spPr bwMode="auto">
          <a:xfrm>
            <a:off x="539552" y="980728"/>
            <a:ext cx="4032448" cy="2829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928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1052736"/>
            <a:ext cx="7406640" cy="518457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последовательности и системности обучения;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-принцип перехода от репродуктивных видов мыслительной деятельности, через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поэтапное освоение элементов творческой конструкторской деятельности;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-принцип доступности;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-принцип свободы выбора ребёнком видов деятельности;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-принцип создания условий для самореализации личности ребёнка;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-принцип динамичности;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-принцип результативности и стимулирования;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-воспитание и обучение в совместной деятельности педагога и ребёнка.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2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629</TotalTime>
  <Words>492</Words>
  <Application>Microsoft Office PowerPoint</Application>
  <PresentationFormat>Экран (4:3)</PresentationFormat>
  <Paragraphs>92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Тема2</vt:lpstr>
      <vt:lpstr>Муниципальное дошкольное образовательное учреждение детский сад общеразвивающего вида № 23</vt:lpstr>
      <vt:lpstr>Слайд 2</vt:lpstr>
      <vt:lpstr>Слайд 3</vt:lpstr>
      <vt:lpstr>Нормативно-правовая база</vt:lpstr>
      <vt:lpstr>Проблема.  Формирование развивающей предметно – пространственной среды , как образовательного пространства с использованием технологии макетирования. </vt:lpstr>
      <vt:lpstr>Слайд 6</vt:lpstr>
      <vt:lpstr>Требования к РППС группы</vt:lpstr>
      <vt:lpstr>Требования к созданию макетов </vt:lpstr>
      <vt:lpstr>Принципы:</vt:lpstr>
      <vt:lpstr>Значимость макетирования: </vt:lpstr>
      <vt:lpstr>      Методические приемы работы с макетом:  </vt:lpstr>
      <vt:lpstr>Слайд 12</vt:lpstr>
      <vt:lpstr>ТВОРЧЕСКАЯ   МАСТЕРСКАЯ  «МАСТЕР МАКЕТОВ»</vt:lpstr>
      <vt:lpstr>Макет «Кукольный домик»</vt:lpstr>
      <vt:lpstr>Слайд 15</vt:lpstr>
      <vt:lpstr>   </vt:lpstr>
      <vt:lpstr>Квест – игра  «Осторожно пешеход»</vt:lpstr>
      <vt:lpstr>Ландшафтный макет </vt:lpstr>
      <vt:lpstr>Ландшафтный макет  «Домашние животные на ферме»</vt:lpstr>
      <vt:lpstr>Ландшафтный макет  «Тульский заповедник»</vt:lpstr>
      <vt:lpstr> Макет-модуль «Пожарный щит» </vt:lpstr>
      <vt:lpstr>Познавательное развлечение   «Мы пожарные»</vt:lpstr>
      <vt:lpstr>Работа с родителями.</vt:lpstr>
      <vt:lpstr>Слайд 24</vt:lpstr>
      <vt:lpstr>  ПЕРСПЕКТИВА НОВЫХ МАКЕТОВ </vt:lpstr>
      <vt:lpstr>  Макетирование- способ творческого развития дошкольников.  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66</cp:revision>
  <dcterms:created xsi:type="dcterms:W3CDTF">2021-09-07T16:31:27Z</dcterms:created>
  <dcterms:modified xsi:type="dcterms:W3CDTF">2021-12-10T04:28:12Z</dcterms:modified>
</cp:coreProperties>
</file>