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6" r:id="rId2"/>
    <p:sldId id="348" r:id="rId3"/>
    <p:sldId id="350" r:id="rId4"/>
    <p:sldId id="351" r:id="rId5"/>
    <p:sldId id="352" r:id="rId6"/>
    <p:sldId id="307" r:id="rId7"/>
    <p:sldId id="308" r:id="rId8"/>
    <p:sldId id="309" r:id="rId9"/>
    <p:sldId id="354" r:id="rId10"/>
    <p:sldId id="334" r:id="rId11"/>
    <p:sldId id="311" r:id="rId12"/>
    <p:sldId id="312" r:id="rId13"/>
    <p:sldId id="313" r:id="rId14"/>
    <p:sldId id="343" r:id="rId15"/>
    <p:sldId id="335" r:id="rId16"/>
    <p:sldId id="329" r:id="rId17"/>
    <p:sldId id="318" r:id="rId18"/>
    <p:sldId id="344" r:id="rId19"/>
    <p:sldId id="349" r:id="rId20"/>
    <p:sldId id="353" r:id="rId21"/>
    <p:sldId id="332" r:id="rId22"/>
    <p:sldId id="29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4EE3E"/>
    <a:srgbClr val="F735E0"/>
    <a:srgbClr val="30F055"/>
    <a:srgbClr val="60E6E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9" autoAdjust="0"/>
    <p:restoredTop sz="94569" autoAdjust="0"/>
  </p:normalViewPr>
  <p:slideViewPr>
    <p:cSldViewPr>
      <p:cViewPr>
        <p:scale>
          <a:sx n="60" d="100"/>
          <a:sy n="60" d="100"/>
        </p:scale>
        <p:origin x="-552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2578D3-24D1-48AF-B1B2-46C1F6A738DD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6841B3F-F3E9-492C-8BD1-8322A4740FB0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20B1CD1F-B0C1-48E9-BC6C-1D516D75CA5D}" type="parTrans" cxnId="{C65A6B78-679E-408A-A636-D7167FAF16FF}">
      <dgm:prSet/>
      <dgm:spPr/>
      <dgm:t>
        <a:bodyPr/>
        <a:lstStyle/>
        <a:p>
          <a:endParaRPr lang="ru-RU"/>
        </a:p>
      </dgm:t>
    </dgm:pt>
    <dgm:pt modelId="{E00F05FF-E7BB-468A-B33D-DC093ECD7B16}" type="sibTrans" cxnId="{C65A6B78-679E-408A-A636-D7167FAF16FF}">
      <dgm:prSet/>
      <dgm:spPr/>
      <dgm:t>
        <a:bodyPr/>
        <a:lstStyle/>
        <a:p>
          <a:endParaRPr lang="ru-RU"/>
        </a:p>
      </dgm:t>
    </dgm:pt>
    <dgm:pt modelId="{27D26BCF-3E72-4223-AC2B-B4C59080F2D8}">
      <dgm:prSet phldrT="[Текст]" custT="1"/>
      <dgm:spPr/>
      <dgm:t>
        <a:bodyPr/>
        <a:lstStyle/>
        <a:p>
          <a:r>
            <a:rPr lang="ru-RU" sz="2000" dirty="0" smtClean="0"/>
            <a:t>Развиваем физические качества в детском саду и дома.</a:t>
          </a:r>
          <a:endParaRPr lang="ru-RU" sz="2000" dirty="0"/>
        </a:p>
      </dgm:t>
    </dgm:pt>
    <dgm:pt modelId="{9B0B518B-963E-44D9-A766-F72AAA4D8CA5}" type="parTrans" cxnId="{41D8AF14-3779-4DD7-990F-428B6D98886A}">
      <dgm:prSet/>
      <dgm:spPr/>
      <dgm:t>
        <a:bodyPr/>
        <a:lstStyle/>
        <a:p>
          <a:endParaRPr lang="ru-RU"/>
        </a:p>
      </dgm:t>
    </dgm:pt>
    <dgm:pt modelId="{C38C7C02-BF3A-43CC-A705-A0248022D744}" type="sibTrans" cxnId="{41D8AF14-3779-4DD7-990F-428B6D98886A}">
      <dgm:prSet/>
      <dgm:spPr/>
      <dgm:t>
        <a:bodyPr/>
        <a:lstStyle/>
        <a:p>
          <a:endParaRPr lang="ru-RU"/>
        </a:p>
      </dgm:t>
    </dgm:pt>
    <dgm:pt modelId="{D45FCE41-9C18-4B16-905A-E18F8A53D3F2}">
      <dgm:prSet phldrT="[Текст]" custT="1"/>
      <dgm:spPr/>
      <dgm:t>
        <a:bodyPr/>
        <a:lstStyle/>
        <a:p>
          <a:r>
            <a:rPr lang="ru-RU" sz="2000" dirty="0" smtClean="0"/>
            <a:t>Знаю ли я своего ребёнка?</a:t>
          </a:r>
          <a:endParaRPr lang="ru-RU" sz="2000" dirty="0"/>
        </a:p>
      </dgm:t>
    </dgm:pt>
    <dgm:pt modelId="{8B80761B-D53A-49F2-878C-36491D1211ED}" type="parTrans" cxnId="{BAFD2ECD-E930-4B9B-BBB9-8921CDFF133A}">
      <dgm:prSet/>
      <dgm:spPr/>
      <dgm:t>
        <a:bodyPr/>
        <a:lstStyle/>
        <a:p>
          <a:endParaRPr lang="ru-RU"/>
        </a:p>
      </dgm:t>
    </dgm:pt>
    <dgm:pt modelId="{237BE2FF-2ED5-4B87-B91E-8D196D85C556}" type="sibTrans" cxnId="{BAFD2ECD-E930-4B9B-BBB9-8921CDFF133A}">
      <dgm:prSet/>
      <dgm:spPr/>
      <dgm:t>
        <a:bodyPr/>
        <a:lstStyle/>
        <a:p>
          <a:endParaRPr lang="ru-RU"/>
        </a:p>
      </dgm:t>
    </dgm:pt>
    <dgm:pt modelId="{A559C3CA-1C9B-491E-A1AC-63788E7406FB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2457B0BD-B9E2-4A78-AD1C-CF8342BF7C29}" type="parTrans" cxnId="{69C87758-1593-4FF0-B9AA-EAA00D0A6E62}">
      <dgm:prSet/>
      <dgm:spPr/>
      <dgm:t>
        <a:bodyPr/>
        <a:lstStyle/>
        <a:p>
          <a:endParaRPr lang="ru-RU"/>
        </a:p>
      </dgm:t>
    </dgm:pt>
    <dgm:pt modelId="{919D37CE-9E2C-45E1-8A21-C953880D9C1E}" type="sibTrans" cxnId="{69C87758-1593-4FF0-B9AA-EAA00D0A6E62}">
      <dgm:prSet/>
      <dgm:spPr/>
      <dgm:t>
        <a:bodyPr/>
        <a:lstStyle/>
        <a:p>
          <a:endParaRPr lang="ru-RU"/>
        </a:p>
      </dgm:t>
    </dgm:pt>
    <dgm:pt modelId="{A4254AD0-6A4F-4FC4-84E8-41D3E1DFDAD6}">
      <dgm:prSet phldrT="[Текст]" custT="1"/>
      <dgm:spPr/>
      <dgm:t>
        <a:bodyPr/>
        <a:lstStyle/>
        <a:p>
          <a:r>
            <a:rPr lang="ru-RU" sz="2400" dirty="0" smtClean="0"/>
            <a:t>Подготовка детей к школе</a:t>
          </a:r>
          <a:endParaRPr lang="ru-RU" sz="2400" dirty="0"/>
        </a:p>
      </dgm:t>
    </dgm:pt>
    <dgm:pt modelId="{A2A1E75B-AA2E-4EAF-A0CF-71AB3E7ED7CF}" type="parTrans" cxnId="{A6833345-453D-4A6D-92BB-6496631E08E5}">
      <dgm:prSet/>
      <dgm:spPr/>
      <dgm:t>
        <a:bodyPr/>
        <a:lstStyle/>
        <a:p>
          <a:endParaRPr lang="ru-RU"/>
        </a:p>
      </dgm:t>
    </dgm:pt>
    <dgm:pt modelId="{D94982D7-48BE-425E-8E92-92D204B226F5}" type="sibTrans" cxnId="{A6833345-453D-4A6D-92BB-6496631E08E5}">
      <dgm:prSet/>
      <dgm:spPr/>
      <dgm:t>
        <a:bodyPr/>
        <a:lstStyle/>
        <a:p>
          <a:endParaRPr lang="ru-RU"/>
        </a:p>
      </dgm:t>
    </dgm:pt>
    <dgm:pt modelId="{E4DEBD5C-1D58-43C6-BF14-D08EEF4E6729}">
      <dgm:prSet phldrT="[Текст]" custT="1"/>
      <dgm:spPr/>
      <dgm:t>
        <a:bodyPr/>
        <a:lstStyle/>
        <a:p>
          <a:r>
            <a:rPr lang="ru-RU" sz="2400" dirty="0" smtClean="0"/>
            <a:t>Мы – читающая семья?</a:t>
          </a:r>
          <a:endParaRPr lang="ru-RU" sz="2400" dirty="0"/>
        </a:p>
      </dgm:t>
    </dgm:pt>
    <dgm:pt modelId="{C98A2130-C5AC-407E-BC20-149FC3361DF9}" type="parTrans" cxnId="{2485037D-B081-445F-9F33-A994CDE29201}">
      <dgm:prSet/>
      <dgm:spPr/>
      <dgm:t>
        <a:bodyPr/>
        <a:lstStyle/>
        <a:p>
          <a:endParaRPr lang="ru-RU"/>
        </a:p>
      </dgm:t>
    </dgm:pt>
    <dgm:pt modelId="{46512F1C-5347-4CBD-84BC-071336863F36}" type="sibTrans" cxnId="{2485037D-B081-445F-9F33-A994CDE29201}">
      <dgm:prSet/>
      <dgm:spPr/>
      <dgm:t>
        <a:bodyPr/>
        <a:lstStyle/>
        <a:p>
          <a:endParaRPr lang="ru-RU"/>
        </a:p>
      </dgm:t>
    </dgm:pt>
    <dgm:pt modelId="{9D9900DF-62D7-44F0-B430-2D8B31809C79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05D20FD4-E944-4112-8B8B-20F08E1E6BF2}" type="parTrans" cxnId="{2E447BB9-BC92-4DFA-9142-61B961E1BB56}">
      <dgm:prSet/>
      <dgm:spPr/>
      <dgm:t>
        <a:bodyPr/>
        <a:lstStyle/>
        <a:p>
          <a:endParaRPr lang="ru-RU"/>
        </a:p>
      </dgm:t>
    </dgm:pt>
    <dgm:pt modelId="{A2398BED-A355-4745-9FF8-ADA8C52A72B4}" type="sibTrans" cxnId="{2E447BB9-BC92-4DFA-9142-61B961E1BB56}">
      <dgm:prSet/>
      <dgm:spPr/>
      <dgm:t>
        <a:bodyPr/>
        <a:lstStyle/>
        <a:p>
          <a:endParaRPr lang="ru-RU"/>
        </a:p>
      </dgm:t>
    </dgm:pt>
    <dgm:pt modelId="{A41CC172-F88B-4E11-B055-F746E272355A}">
      <dgm:prSet phldrT="[Текст]"/>
      <dgm:spPr/>
      <dgm:t>
        <a:bodyPr/>
        <a:lstStyle/>
        <a:p>
          <a:endParaRPr lang="ru-RU" sz="1600" dirty="0"/>
        </a:p>
      </dgm:t>
    </dgm:pt>
    <dgm:pt modelId="{22765EC4-30B0-4A10-9DC8-B8A856A95B7B}" type="parTrans" cxnId="{653FA94E-5D1D-4674-8408-990B69092480}">
      <dgm:prSet/>
      <dgm:spPr/>
      <dgm:t>
        <a:bodyPr/>
        <a:lstStyle/>
        <a:p>
          <a:endParaRPr lang="ru-RU"/>
        </a:p>
      </dgm:t>
    </dgm:pt>
    <dgm:pt modelId="{D80E3428-41FA-4635-B696-EB2752C8E061}" type="sibTrans" cxnId="{653FA94E-5D1D-4674-8408-990B69092480}">
      <dgm:prSet/>
      <dgm:spPr/>
      <dgm:t>
        <a:bodyPr/>
        <a:lstStyle/>
        <a:p>
          <a:endParaRPr lang="ru-RU"/>
        </a:p>
      </dgm:t>
    </dgm:pt>
    <dgm:pt modelId="{89271EE9-981F-4103-85F8-6D07DA092E9F}">
      <dgm:prSet phldrT="[Текст]" custT="1"/>
      <dgm:spPr/>
      <dgm:t>
        <a:bodyPr/>
        <a:lstStyle/>
        <a:p>
          <a:r>
            <a:rPr lang="ru-RU" sz="2400" dirty="0" smtClean="0"/>
            <a:t>Нравственное отношение в саду и дома.</a:t>
          </a:r>
          <a:endParaRPr lang="ru-RU" sz="2400" dirty="0"/>
        </a:p>
      </dgm:t>
    </dgm:pt>
    <dgm:pt modelId="{CF0A62E3-2362-4E95-B2D3-CCAF739B85E6}" type="parTrans" cxnId="{F9885D09-6E14-4F8B-8284-B75B3B65EB6E}">
      <dgm:prSet/>
      <dgm:spPr/>
      <dgm:t>
        <a:bodyPr/>
        <a:lstStyle/>
        <a:p>
          <a:endParaRPr lang="ru-RU"/>
        </a:p>
      </dgm:t>
    </dgm:pt>
    <dgm:pt modelId="{B6F42967-B5EC-49D9-AC9E-5085021C56E6}" type="sibTrans" cxnId="{F9885D09-6E14-4F8B-8284-B75B3B65EB6E}">
      <dgm:prSet/>
      <dgm:spPr/>
      <dgm:t>
        <a:bodyPr/>
        <a:lstStyle/>
        <a:p>
          <a:endParaRPr lang="ru-RU"/>
        </a:p>
      </dgm:t>
    </dgm:pt>
    <dgm:pt modelId="{B7523154-9A0D-4FFA-8C90-327C3B494875}">
      <dgm:prSet phldrT="[Текст]" custT="1"/>
      <dgm:spPr/>
      <dgm:t>
        <a:bodyPr/>
        <a:lstStyle/>
        <a:p>
          <a:r>
            <a:rPr lang="ru-RU" sz="2400" dirty="0" smtClean="0"/>
            <a:t>Роль этикета в воспитании детей и др.</a:t>
          </a:r>
          <a:endParaRPr lang="ru-RU" sz="2400" dirty="0"/>
        </a:p>
      </dgm:t>
    </dgm:pt>
    <dgm:pt modelId="{5E511956-3993-43BF-8278-D072285D427A}" type="parTrans" cxnId="{54E13960-B6A7-406B-960E-E595A7B112F9}">
      <dgm:prSet/>
      <dgm:spPr/>
      <dgm:t>
        <a:bodyPr/>
        <a:lstStyle/>
        <a:p>
          <a:endParaRPr lang="ru-RU"/>
        </a:p>
      </dgm:t>
    </dgm:pt>
    <dgm:pt modelId="{B8BD8399-52F4-41F6-B023-D606F1CF3E9E}" type="sibTrans" cxnId="{54E13960-B6A7-406B-960E-E595A7B112F9}">
      <dgm:prSet/>
      <dgm:spPr/>
      <dgm:t>
        <a:bodyPr/>
        <a:lstStyle/>
        <a:p>
          <a:endParaRPr lang="ru-RU"/>
        </a:p>
      </dgm:t>
    </dgm:pt>
    <dgm:pt modelId="{4C165096-8ED1-45C8-85BF-9B8A8F7878B4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94B679C4-B93F-4368-86E2-AEFF80BCF2AF}" type="parTrans" cxnId="{8DABE606-94E7-4D3E-895E-7446E082D4B1}">
      <dgm:prSet/>
      <dgm:spPr/>
      <dgm:t>
        <a:bodyPr/>
        <a:lstStyle/>
        <a:p>
          <a:endParaRPr lang="ru-RU"/>
        </a:p>
      </dgm:t>
    </dgm:pt>
    <dgm:pt modelId="{6A2F5BF0-467A-46FB-B0D8-F234577D92C0}" type="sibTrans" cxnId="{8DABE606-94E7-4D3E-895E-7446E082D4B1}">
      <dgm:prSet/>
      <dgm:spPr/>
      <dgm:t>
        <a:bodyPr/>
        <a:lstStyle/>
        <a:p>
          <a:endParaRPr lang="ru-RU"/>
        </a:p>
      </dgm:t>
    </dgm:pt>
    <dgm:pt modelId="{C55CDA56-9A98-4D3A-858C-0BBCA8454580}">
      <dgm:prSet custT="1"/>
      <dgm:spPr/>
      <dgm:t>
        <a:bodyPr/>
        <a:lstStyle/>
        <a:p>
          <a:r>
            <a:rPr lang="ru-RU" sz="2400" dirty="0" smtClean="0"/>
            <a:t>Искусство хвалить.</a:t>
          </a:r>
          <a:endParaRPr lang="ru-RU" sz="2400" dirty="0"/>
        </a:p>
      </dgm:t>
    </dgm:pt>
    <dgm:pt modelId="{FBF6EAFB-ECFF-4D98-ADCF-351285F09D58}" type="parTrans" cxnId="{601D7AC2-5740-4603-92FE-5D027B62AB60}">
      <dgm:prSet/>
      <dgm:spPr/>
      <dgm:t>
        <a:bodyPr/>
        <a:lstStyle/>
        <a:p>
          <a:endParaRPr lang="ru-RU"/>
        </a:p>
      </dgm:t>
    </dgm:pt>
    <dgm:pt modelId="{93F55E8A-70CB-4010-A739-030E3CC28233}" type="sibTrans" cxnId="{601D7AC2-5740-4603-92FE-5D027B62AB60}">
      <dgm:prSet/>
      <dgm:spPr/>
      <dgm:t>
        <a:bodyPr/>
        <a:lstStyle/>
        <a:p>
          <a:endParaRPr lang="ru-RU"/>
        </a:p>
      </dgm:t>
    </dgm:pt>
    <dgm:pt modelId="{27380BF1-8AE5-40B4-A20B-9A35D8449D7F}">
      <dgm:prSet custT="1"/>
      <dgm:spPr/>
      <dgm:t>
        <a:bodyPr/>
        <a:lstStyle/>
        <a:p>
          <a:r>
            <a:rPr lang="ru-RU" sz="2400" dirty="0" smtClean="0"/>
            <a:t>Взаимодействие с детьми дома.</a:t>
          </a:r>
          <a:endParaRPr lang="ru-RU" sz="2400" dirty="0"/>
        </a:p>
      </dgm:t>
    </dgm:pt>
    <dgm:pt modelId="{B10F1EF4-88D4-4614-92F8-44CA23126A7E}" type="parTrans" cxnId="{2C0A6EF6-6002-4573-973D-4E69D3B70AFB}">
      <dgm:prSet/>
      <dgm:spPr/>
      <dgm:t>
        <a:bodyPr/>
        <a:lstStyle/>
        <a:p>
          <a:endParaRPr lang="ru-RU"/>
        </a:p>
      </dgm:t>
    </dgm:pt>
    <dgm:pt modelId="{2886C31F-75F8-41AD-8B8A-E0715CCB979F}" type="sibTrans" cxnId="{2C0A6EF6-6002-4573-973D-4E69D3B70AFB}">
      <dgm:prSet/>
      <dgm:spPr/>
      <dgm:t>
        <a:bodyPr/>
        <a:lstStyle/>
        <a:p>
          <a:endParaRPr lang="ru-RU"/>
        </a:p>
      </dgm:t>
    </dgm:pt>
    <dgm:pt modelId="{7C9BE093-B77B-48BE-A977-6B6E8357B55D}" type="pres">
      <dgm:prSet presAssocID="{5C2578D3-24D1-48AF-B1B2-46C1F6A738D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17A281-4093-40EC-9853-94AD337F1AAF}" type="pres">
      <dgm:prSet presAssocID="{36841B3F-F3E9-492C-8BD1-8322A4740FB0}" presName="composite" presStyleCnt="0"/>
      <dgm:spPr/>
    </dgm:pt>
    <dgm:pt modelId="{7E9210DE-68B8-4D88-96B9-CBF2EDFD0157}" type="pres">
      <dgm:prSet presAssocID="{36841B3F-F3E9-492C-8BD1-8322A4740FB0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C0ED59-14FD-4D7B-84C4-8D4D10E9C44B}" type="pres">
      <dgm:prSet presAssocID="{36841B3F-F3E9-492C-8BD1-8322A4740FB0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4D63FF-E8A9-4E07-8096-83DE1828BA29}" type="pres">
      <dgm:prSet presAssocID="{E00F05FF-E7BB-468A-B33D-DC093ECD7B16}" presName="sp" presStyleCnt="0"/>
      <dgm:spPr/>
    </dgm:pt>
    <dgm:pt modelId="{F1EF1C37-9277-4397-9F0C-AD9AD43D51DD}" type="pres">
      <dgm:prSet presAssocID="{A559C3CA-1C9B-491E-A1AC-63788E7406FB}" presName="composite" presStyleCnt="0"/>
      <dgm:spPr/>
    </dgm:pt>
    <dgm:pt modelId="{E8A676EE-D1D1-4D46-958C-9F64E1CF5F48}" type="pres">
      <dgm:prSet presAssocID="{A559C3CA-1C9B-491E-A1AC-63788E7406F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6AC3B-E778-480B-8362-F26A26355D83}" type="pres">
      <dgm:prSet presAssocID="{A559C3CA-1C9B-491E-A1AC-63788E7406FB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1A291-5D4D-453C-93B7-CD09AC96C9D5}" type="pres">
      <dgm:prSet presAssocID="{919D37CE-9E2C-45E1-8A21-C953880D9C1E}" presName="sp" presStyleCnt="0"/>
      <dgm:spPr/>
    </dgm:pt>
    <dgm:pt modelId="{D49A81B1-3649-4052-98C1-58EF1BC5A58B}" type="pres">
      <dgm:prSet presAssocID="{9D9900DF-62D7-44F0-B430-2D8B31809C79}" presName="composite" presStyleCnt="0"/>
      <dgm:spPr/>
    </dgm:pt>
    <dgm:pt modelId="{9C40758D-632C-498A-B9BC-3E5D2632D544}" type="pres">
      <dgm:prSet presAssocID="{9D9900DF-62D7-44F0-B430-2D8B31809C79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85ED23-F99B-40E1-8815-B5390BC00DDA}" type="pres">
      <dgm:prSet presAssocID="{9D9900DF-62D7-44F0-B430-2D8B31809C79}" presName="descendantText" presStyleLbl="alignAcc1" presStyleIdx="2" presStyleCnt="4" custLinFactNeighborX="-611" custLinFactNeighborY="-12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F417A-116C-45F8-AED1-60A0AD3F7C4A}" type="pres">
      <dgm:prSet presAssocID="{A2398BED-A355-4745-9FF8-ADA8C52A72B4}" presName="sp" presStyleCnt="0"/>
      <dgm:spPr/>
    </dgm:pt>
    <dgm:pt modelId="{02FA42B1-AF31-4BEA-B800-B0ED90F4F622}" type="pres">
      <dgm:prSet presAssocID="{4C165096-8ED1-45C8-85BF-9B8A8F7878B4}" presName="composite" presStyleCnt="0"/>
      <dgm:spPr/>
    </dgm:pt>
    <dgm:pt modelId="{AE3C1113-CBD5-47B2-BD5C-819DE2730A43}" type="pres">
      <dgm:prSet presAssocID="{4C165096-8ED1-45C8-85BF-9B8A8F7878B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83E141-85A3-4876-8FA5-5C335151FD97}" type="pres">
      <dgm:prSet presAssocID="{4C165096-8ED1-45C8-85BF-9B8A8F7878B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ABD485-D14E-4E0F-BDD9-AC0584EEFBFD}" type="presOf" srcId="{D45FCE41-9C18-4B16-905A-E18F8A53D3F2}" destId="{CEC0ED59-14FD-4D7B-84C4-8D4D10E9C44B}" srcOrd="0" destOrd="1" presId="urn:microsoft.com/office/officeart/2005/8/layout/chevron2"/>
    <dgm:cxn modelId="{812D2B14-6895-4638-AB30-1D8D63D0CCBB}" type="presOf" srcId="{C55CDA56-9A98-4D3A-858C-0BBCA8454580}" destId="{6985ED23-F99B-40E1-8815-B5390BC00DDA}" srcOrd="0" destOrd="0" presId="urn:microsoft.com/office/officeart/2005/8/layout/chevron2"/>
    <dgm:cxn modelId="{7B925DB1-5905-42B6-B455-6351FEFECD88}" type="presOf" srcId="{A41CC172-F88B-4E11-B055-F746E272355A}" destId="{0A83E141-85A3-4876-8FA5-5C335151FD97}" srcOrd="0" destOrd="0" presId="urn:microsoft.com/office/officeart/2005/8/layout/chevron2"/>
    <dgm:cxn modelId="{653FA94E-5D1D-4674-8408-990B69092480}" srcId="{4C165096-8ED1-45C8-85BF-9B8A8F7878B4}" destId="{A41CC172-F88B-4E11-B055-F746E272355A}" srcOrd="0" destOrd="0" parTransId="{22765EC4-30B0-4A10-9DC8-B8A856A95B7B}" sibTransId="{D80E3428-41FA-4635-B696-EB2752C8E061}"/>
    <dgm:cxn modelId="{2485037D-B081-445F-9F33-A994CDE29201}" srcId="{A559C3CA-1C9B-491E-A1AC-63788E7406FB}" destId="{E4DEBD5C-1D58-43C6-BF14-D08EEF4E6729}" srcOrd="1" destOrd="0" parTransId="{C98A2130-C5AC-407E-BC20-149FC3361DF9}" sibTransId="{46512F1C-5347-4CBD-84BC-071336863F36}"/>
    <dgm:cxn modelId="{9919DCA2-9712-4CCC-86F1-5950C40DB796}" type="presOf" srcId="{89271EE9-981F-4103-85F8-6D07DA092E9F}" destId="{0A83E141-85A3-4876-8FA5-5C335151FD97}" srcOrd="0" destOrd="1" presId="urn:microsoft.com/office/officeart/2005/8/layout/chevron2"/>
    <dgm:cxn modelId="{2E447BB9-BC92-4DFA-9142-61B961E1BB56}" srcId="{5C2578D3-24D1-48AF-B1B2-46C1F6A738DD}" destId="{9D9900DF-62D7-44F0-B430-2D8B31809C79}" srcOrd="2" destOrd="0" parTransId="{05D20FD4-E944-4112-8B8B-20F08E1E6BF2}" sibTransId="{A2398BED-A355-4745-9FF8-ADA8C52A72B4}"/>
    <dgm:cxn modelId="{8DABE606-94E7-4D3E-895E-7446E082D4B1}" srcId="{5C2578D3-24D1-48AF-B1B2-46C1F6A738DD}" destId="{4C165096-8ED1-45C8-85BF-9B8A8F7878B4}" srcOrd="3" destOrd="0" parTransId="{94B679C4-B93F-4368-86E2-AEFF80BCF2AF}" sibTransId="{6A2F5BF0-467A-46FB-B0D8-F234577D92C0}"/>
    <dgm:cxn modelId="{5FB5DBB4-6FBC-4C88-B9D5-97F90B4B937E}" type="presOf" srcId="{27D26BCF-3E72-4223-AC2B-B4C59080F2D8}" destId="{CEC0ED59-14FD-4D7B-84C4-8D4D10E9C44B}" srcOrd="0" destOrd="0" presId="urn:microsoft.com/office/officeart/2005/8/layout/chevron2"/>
    <dgm:cxn modelId="{41D8AF14-3779-4DD7-990F-428B6D98886A}" srcId="{36841B3F-F3E9-492C-8BD1-8322A4740FB0}" destId="{27D26BCF-3E72-4223-AC2B-B4C59080F2D8}" srcOrd="0" destOrd="0" parTransId="{9B0B518B-963E-44D9-A766-F72AAA4D8CA5}" sibTransId="{C38C7C02-BF3A-43CC-A705-A0248022D744}"/>
    <dgm:cxn modelId="{2C0A6EF6-6002-4573-973D-4E69D3B70AFB}" srcId="{9D9900DF-62D7-44F0-B430-2D8B31809C79}" destId="{27380BF1-8AE5-40B4-A20B-9A35D8449D7F}" srcOrd="1" destOrd="0" parTransId="{B10F1EF4-88D4-4614-92F8-44CA23126A7E}" sibTransId="{2886C31F-75F8-41AD-8B8A-E0715CCB979F}"/>
    <dgm:cxn modelId="{A6833345-453D-4A6D-92BB-6496631E08E5}" srcId="{A559C3CA-1C9B-491E-A1AC-63788E7406FB}" destId="{A4254AD0-6A4F-4FC4-84E8-41D3E1DFDAD6}" srcOrd="0" destOrd="0" parTransId="{A2A1E75B-AA2E-4EAF-A0CF-71AB3E7ED7CF}" sibTransId="{D94982D7-48BE-425E-8E92-92D204B226F5}"/>
    <dgm:cxn modelId="{0FA9BE2C-6F98-4E29-8ED4-145B79FC55CB}" type="presOf" srcId="{4C165096-8ED1-45C8-85BF-9B8A8F7878B4}" destId="{AE3C1113-CBD5-47B2-BD5C-819DE2730A43}" srcOrd="0" destOrd="0" presId="urn:microsoft.com/office/officeart/2005/8/layout/chevron2"/>
    <dgm:cxn modelId="{CE18D944-E291-4757-B0FF-8690F4AB5C16}" type="presOf" srcId="{E4DEBD5C-1D58-43C6-BF14-D08EEF4E6729}" destId="{C6E6AC3B-E778-480B-8362-F26A26355D83}" srcOrd="0" destOrd="1" presId="urn:microsoft.com/office/officeart/2005/8/layout/chevron2"/>
    <dgm:cxn modelId="{6609B545-B1A0-4F0D-98EF-1279D59D4804}" type="presOf" srcId="{36841B3F-F3E9-492C-8BD1-8322A4740FB0}" destId="{7E9210DE-68B8-4D88-96B9-CBF2EDFD0157}" srcOrd="0" destOrd="0" presId="urn:microsoft.com/office/officeart/2005/8/layout/chevron2"/>
    <dgm:cxn modelId="{601D7AC2-5740-4603-92FE-5D027B62AB60}" srcId="{9D9900DF-62D7-44F0-B430-2D8B31809C79}" destId="{C55CDA56-9A98-4D3A-858C-0BBCA8454580}" srcOrd="0" destOrd="0" parTransId="{FBF6EAFB-ECFF-4D98-ADCF-351285F09D58}" sibTransId="{93F55E8A-70CB-4010-A739-030E3CC28233}"/>
    <dgm:cxn modelId="{6D946190-4213-4206-AB3D-EB371848FA9E}" type="presOf" srcId="{A559C3CA-1C9B-491E-A1AC-63788E7406FB}" destId="{E8A676EE-D1D1-4D46-958C-9F64E1CF5F48}" srcOrd="0" destOrd="0" presId="urn:microsoft.com/office/officeart/2005/8/layout/chevron2"/>
    <dgm:cxn modelId="{9AE95F07-E2F7-4DF4-AE28-DBC912B2E052}" type="presOf" srcId="{9D9900DF-62D7-44F0-B430-2D8B31809C79}" destId="{9C40758D-632C-498A-B9BC-3E5D2632D544}" srcOrd="0" destOrd="0" presId="urn:microsoft.com/office/officeart/2005/8/layout/chevron2"/>
    <dgm:cxn modelId="{43270228-071F-4F89-8DE7-21842B3F6E6E}" type="presOf" srcId="{A4254AD0-6A4F-4FC4-84E8-41D3E1DFDAD6}" destId="{C6E6AC3B-E778-480B-8362-F26A26355D83}" srcOrd="0" destOrd="0" presId="urn:microsoft.com/office/officeart/2005/8/layout/chevron2"/>
    <dgm:cxn modelId="{F9885D09-6E14-4F8B-8284-B75B3B65EB6E}" srcId="{4C165096-8ED1-45C8-85BF-9B8A8F7878B4}" destId="{89271EE9-981F-4103-85F8-6D07DA092E9F}" srcOrd="1" destOrd="0" parTransId="{CF0A62E3-2362-4E95-B2D3-CCAF739B85E6}" sibTransId="{B6F42967-B5EC-49D9-AC9E-5085021C56E6}"/>
    <dgm:cxn modelId="{5BFF88FD-FC11-4C3D-AD8E-2C2D4C4B9306}" type="presOf" srcId="{5C2578D3-24D1-48AF-B1B2-46C1F6A738DD}" destId="{7C9BE093-B77B-48BE-A977-6B6E8357B55D}" srcOrd="0" destOrd="0" presId="urn:microsoft.com/office/officeart/2005/8/layout/chevron2"/>
    <dgm:cxn modelId="{54E13960-B6A7-406B-960E-E595A7B112F9}" srcId="{4C165096-8ED1-45C8-85BF-9B8A8F7878B4}" destId="{B7523154-9A0D-4FFA-8C90-327C3B494875}" srcOrd="2" destOrd="0" parTransId="{5E511956-3993-43BF-8278-D072285D427A}" sibTransId="{B8BD8399-52F4-41F6-B023-D606F1CF3E9E}"/>
    <dgm:cxn modelId="{C65A6B78-679E-408A-A636-D7167FAF16FF}" srcId="{5C2578D3-24D1-48AF-B1B2-46C1F6A738DD}" destId="{36841B3F-F3E9-492C-8BD1-8322A4740FB0}" srcOrd="0" destOrd="0" parTransId="{20B1CD1F-B0C1-48E9-BC6C-1D516D75CA5D}" sibTransId="{E00F05FF-E7BB-468A-B33D-DC093ECD7B16}"/>
    <dgm:cxn modelId="{27A3FE57-3736-41CC-94B8-484A61EBCA57}" type="presOf" srcId="{B7523154-9A0D-4FFA-8C90-327C3B494875}" destId="{0A83E141-85A3-4876-8FA5-5C335151FD97}" srcOrd="0" destOrd="2" presId="urn:microsoft.com/office/officeart/2005/8/layout/chevron2"/>
    <dgm:cxn modelId="{BAFD2ECD-E930-4B9B-BBB9-8921CDFF133A}" srcId="{36841B3F-F3E9-492C-8BD1-8322A4740FB0}" destId="{D45FCE41-9C18-4B16-905A-E18F8A53D3F2}" srcOrd="1" destOrd="0" parTransId="{8B80761B-D53A-49F2-878C-36491D1211ED}" sibTransId="{237BE2FF-2ED5-4B87-B91E-8D196D85C556}"/>
    <dgm:cxn modelId="{2CB00C6A-F273-4C62-BD24-12EBDF4119A0}" type="presOf" srcId="{27380BF1-8AE5-40B4-A20B-9A35D8449D7F}" destId="{6985ED23-F99B-40E1-8815-B5390BC00DDA}" srcOrd="0" destOrd="1" presId="urn:microsoft.com/office/officeart/2005/8/layout/chevron2"/>
    <dgm:cxn modelId="{69C87758-1593-4FF0-B9AA-EAA00D0A6E62}" srcId="{5C2578D3-24D1-48AF-B1B2-46C1F6A738DD}" destId="{A559C3CA-1C9B-491E-A1AC-63788E7406FB}" srcOrd="1" destOrd="0" parTransId="{2457B0BD-B9E2-4A78-AD1C-CF8342BF7C29}" sibTransId="{919D37CE-9E2C-45E1-8A21-C953880D9C1E}"/>
    <dgm:cxn modelId="{78E1C003-9FC9-4358-A468-7AEF75E142F6}" type="presParOf" srcId="{7C9BE093-B77B-48BE-A977-6B6E8357B55D}" destId="{DA17A281-4093-40EC-9853-94AD337F1AAF}" srcOrd="0" destOrd="0" presId="urn:microsoft.com/office/officeart/2005/8/layout/chevron2"/>
    <dgm:cxn modelId="{30E7E4E6-B9A8-43AC-A2F7-7C180B9344FF}" type="presParOf" srcId="{DA17A281-4093-40EC-9853-94AD337F1AAF}" destId="{7E9210DE-68B8-4D88-96B9-CBF2EDFD0157}" srcOrd="0" destOrd="0" presId="urn:microsoft.com/office/officeart/2005/8/layout/chevron2"/>
    <dgm:cxn modelId="{3E602FD1-50D5-42EB-8754-A01911C1BF52}" type="presParOf" srcId="{DA17A281-4093-40EC-9853-94AD337F1AAF}" destId="{CEC0ED59-14FD-4D7B-84C4-8D4D10E9C44B}" srcOrd="1" destOrd="0" presId="urn:microsoft.com/office/officeart/2005/8/layout/chevron2"/>
    <dgm:cxn modelId="{ED00D082-5B6F-40BA-AB69-C94F6069D5BD}" type="presParOf" srcId="{7C9BE093-B77B-48BE-A977-6B6E8357B55D}" destId="{644D63FF-E8A9-4E07-8096-83DE1828BA29}" srcOrd="1" destOrd="0" presId="urn:microsoft.com/office/officeart/2005/8/layout/chevron2"/>
    <dgm:cxn modelId="{F027B642-F45F-4C2B-99A8-B1D462B82D8C}" type="presParOf" srcId="{7C9BE093-B77B-48BE-A977-6B6E8357B55D}" destId="{F1EF1C37-9277-4397-9F0C-AD9AD43D51DD}" srcOrd="2" destOrd="0" presId="urn:microsoft.com/office/officeart/2005/8/layout/chevron2"/>
    <dgm:cxn modelId="{65ED88C3-E508-4537-BB85-F874EF59438E}" type="presParOf" srcId="{F1EF1C37-9277-4397-9F0C-AD9AD43D51DD}" destId="{E8A676EE-D1D1-4D46-958C-9F64E1CF5F48}" srcOrd="0" destOrd="0" presId="urn:microsoft.com/office/officeart/2005/8/layout/chevron2"/>
    <dgm:cxn modelId="{BF98D274-B730-452F-AD1B-8F008732D7E9}" type="presParOf" srcId="{F1EF1C37-9277-4397-9F0C-AD9AD43D51DD}" destId="{C6E6AC3B-E778-480B-8362-F26A26355D83}" srcOrd="1" destOrd="0" presId="urn:microsoft.com/office/officeart/2005/8/layout/chevron2"/>
    <dgm:cxn modelId="{2C1658B7-59C2-4566-A779-DCEA8215E17F}" type="presParOf" srcId="{7C9BE093-B77B-48BE-A977-6B6E8357B55D}" destId="{8281A291-5D4D-453C-93B7-CD09AC96C9D5}" srcOrd="3" destOrd="0" presId="urn:microsoft.com/office/officeart/2005/8/layout/chevron2"/>
    <dgm:cxn modelId="{5714EECE-0B6C-4641-A52D-AB2BDF084B07}" type="presParOf" srcId="{7C9BE093-B77B-48BE-A977-6B6E8357B55D}" destId="{D49A81B1-3649-4052-98C1-58EF1BC5A58B}" srcOrd="4" destOrd="0" presId="urn:microsoft.com/office/officeart/2005/8/layout/chevron2"/>
    <dgm:cxn modelId="{BB688EB6-4E06-4331-B5F5-FD18791D6684}" type="presParOf" srcId="{D49A81B1-3649-4052-98C1-58EF1BC5A58B}" destId="{9C40758D-632C-498A-B9BC-3E5D2632D544}" srcOrd="0" destOrd="0" presId="urn:microsoft.com/office/officeart/2005/8/layout/chevron2"/>
    <dgm:cxn modelId="{F7531B7C-3362-419E-9C77-6FC219282721}" type="presParOf" srcId="{D49A81B1-3649-4052-98C1-58EF1BC5A58B}" destId="{6985ED23-F99B-40E1-8815-B5390BC00DDA}" srcOrd="1" destOrd="0" presId="urn:microsoft.com/office/officeart/2005/8/layout/chevron2"/>
    <dgm:cxn modelId="{C8D87D6D-E283-43A7-9259-9B61E483B150}" type="presParOf" srcId="{7C9BE093-B77B-48BE-A977-6B6E8357B55D}" destId="{2BBF417A-116C-45F8-AED1-60A0AD3F7C4A}" srcOrd="5" destOrd="0" presId="urn:microsoft.com/office/officeart/2005/8/layout/chevron2"/>
    <dgm:cxn modelId="{8A68CDEC-FDB4-4FF3-8051-CC820109D076}" type="presParOf" srcId="{7C9BE093-B77B-48BE-A977-6B6E8357B55D}" destId="{02FA42B1-AF31-4BEA-B800-B0ED90F4F622}" srcOrd="6" destOrd="0" presId="urn:microsoft.com/office/officeart/2005/8/layout/chevron2"/>
    <dgm:cxn modelId="{6D2E54A6-5D4D-4BA5-85AC-558104CCB087}" type="presParOf" srcId="{02FA42B1-AF31-4BEA-B800-B0ED90F4F622}" destId="{AE3C1113-CBD5-47B2-BD5C-819DE2730A43}" srcOrd="0" destOrd="0" presId="urn:microsoft.com/office/officeart/2005/8/layout/chevron2"/>
    <dgm:cxn modelId="{63AFD8D1-BEB5-4644-8C8B-ACCEC7E0888F}" type="presParOf" srcId="{02FA42B1-AF31-4BEA-B800-B0ED90F4F622}" destId="{0A83E141-85A3-4876-8FA5-5C335151FD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9210DE-68B8-4D88-96B9-CBF2EDFD0157}">
      <dsp:nvSpPr>
        <dsp:cNvPr id="0" name=""/>
        <dsp:cNvSpPr/>
      </dsp:nvSpPr>
      <dsp:spPr>
        <a:xfrm rot="5400000">
          <a:off x="-203418" y="209151"/>
          <a:ext cx="1356124" cy="94928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1</a:t>
          </a:r>
          <a:endParaRPr lang="ru-RU" sz="2600" kern="1200" dirty="0"/>
        </a:p>
      </dsp:txBody>
      <dsp:txXfrm rot="5400000">
        <a:off x="-203418" y="209151"/>
        <a:ext cx="1356124" cy="949287"/>
      </dsp:txXfrm>
    </dsp:sp>
    <dsp:sp modelId="{CEC0ED59-14FD-4D7B-84C4-8D4D10E9C44B}">
      <dsp:nvSpPr>
        <dsp:cNvPr id="0" name=""/>
        <dsp:cNvSpPr/>
      </dsp:nvSpPr>
      <dsp:spPr>
        <a:xfrm rot="5400000">
          <a:off x="4030347" y="-3075326"/>
          <a:ext cx="881480" cy="70436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Развиваем физические качества в детском саду и дома.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Знаю ли я своего ребёнка?</a:t>
          </a:r>
          <a:endParaRPr lang="ru-RU" sz="2000" kern="1200" dirty="0"/>
        </a:p>
      </dsp:txBody>
      <dsp:txXfrm rot="5400000">
        <a:off x="4030347" y="-3075326"/>
        <a:ext cx="881480" cy="7043600"/>
      </dsp:txXfrm>
    </dsp:sp>
    <dsp:sp modelId="{E8A676EE-D1D1-4D46-958C-9F64E1CF5F48}">
      <dsp:nvSpPr>
        <dsp:cNvPr id="0" name=""/>
        <dsp:cNvSpPr/>
      </dsp:nvSpPr>
      <dsp:spPr>
        <a:xfrm rot="5400000">
          <a:off x="-203418" y="1419989"/>
          <a:ext cx="1356124" cy="949287"/>
        </a:xfrm>
        <a:prstGeom prst="chevron">
          <a:avLst/>
        </a:prstGeom>
        <a:solidFill>
          <a:schemeClr val="accent2">
            <a:hueOff val="-5775273"/>
            <a:satOff val="5219"/>
            <a:lumOff val="589"/>
            <a:alphaOff val="0"/>
          </a:schemeClr>
        </a:solidFill>
        <a:ln w="25400" cap="flat" cmpd="sng" algn="ctr">
          <a:solidFill>
            <a:schemeClr val="accent2">
              <a:hueOff val="-5775273"/>
              <a:satOff val="5219"/>
              <a:lumOff val="5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2</a:t>
          </a:r>
          <a:endParaRPr lang="ru-RU" sz="2600" kern="1200" dirty="0"/>
        </a:p>
      </dsp:txBody>
      <dsp:txXfrm rot="5400000">
        <a:off x="-203418" y="1419989"/>
        <a:ext cx="1356124" cy="949287"/>
      </dsp:txXfrm>
    </dsp:sp>
    <dsp:sp modelId="{C6E6AC3B-E778-480B-8362-F26A26355D83}">
      <dsp:nvSpPr>
        <dsp:cNvPr id="0" name=""/>
        <dsp:cNvSpPr/>
      </dsp:nvSpPr>
      <dsp:spPr>
        <a:xfrm rot="5400000">
          <a:off x="4030347" y="-1864489"/>
          <a:ext cx="881480" cy="70436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5775273"/>
              <a:satOff val="5219"/>
              <a:lumOff val="5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Подготовка детей к школе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Мы – читающая семья?</a:t>
          </a:r>
          <a:endParaRPr lang="ru-RU" sz="2400" kern="1200" dirty="0"/>
        </a:p>
      </dsp:txBody>
      <dsp:txXfrm rot="5400000">
        <a:off x="4030347" y="-1864489"/>
        <a:ext cx="881480" cy="7043600"/>
      </dsp:txXfrm>
    </dsp:sp>
    <dsp:sp modelId="{9C40758D-632C-498A-B9BC-3E5D2632D544}">
      <dsp:nvSpPr>
        <dsp:cNvPr id="0" name=""/>
        <dsp:cNvSpPr/>
      </dsp:nvSpPr>
      <dsp:spPr>
        <a:xfrm rot="5400000">
          <a:off x="-203418" y="2630827"/>
          <a:ext cx="1356124" cy="949287"/>
        </a:xfrm>
        <a:prstGeom prst="chevron">
          <a:avLst/>
        </a:prstGeom>
        <a:solidFill>
          <a:schemeClr val="accent2">
            <a:hueOff val="-11550546"/>
            <a:satOff val="10438"/>
            <a:lumOff val="1179"/>
            <a:alphaOff val="0"/>
          </a:schemeClr>
        </a:solidFill>
        <a:ln w="25400" cap="flat" cmpd="sng" algn="ctr">
          <a:solidFill>
            <a:schemeClr val="accent2">
              <a:hueOff val="-11550546"/>
              <a:satOff val="10438"/>
              <a:lumOff val="11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3</a:t>
          </a:r>
          <a:endParaRPr lang="ru-RU" sz="2600" kern="1200" dirty="0"/>
        </a:p>
      </dsp:txBody>
      <dsp:txXfrm rot="5400000">
        <a:off x="-203418" y="2630827"/>
        <a:ext cx="1356124" cy="949287"/>
      </dsp:txXfrm>
    </dsp:sp>
    <dsp:sp modelId="{6985ED23-F99B-40E1-8815-B5390BC00DDA}">
      <dsp:nvSpPr>
        <dsp:cNvPr id="0" name=""/>
        <dsp:cNvSpPr/>
      </dsp:nvSpPr>
      <dsp:spPr>
        <a:xfrm rot="5400000">
          <a:off x="3987310" y="-761403"/>
          <a:ext cx="881480" cy="70436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1550546"/>
              <a:satOff val="10438"/>
              <a:lumOff val="11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Искусство хвалить.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Взаимодействие с детьми дома.</a:t>
          </a:r>
          <a:endParaRPr lang="ru-RU" sz="2400" kern="1200" dirty="0"/>
        </a:p>
      </dsp:txBody>
      <dsp:txXfrm rot="5400000">
        <a:off x="3987310" y="-761403"/>
        <a:ext cx="881480" cy="7043600"/>
      </dsp:txXfrm>
    </dsp:sp>
    <dsp:sp modelId="{AE3C1113-CBD5-47B2-BD5C-819DE2730A43}">
      <dsp:nvSpPr>
        <dsp:cNvPr id="0" name=""/>
        <dsp:cNvSpPr/>
      </dsp:nvSpPr>
      <dsp:spPr>
        <a:xfrm rot="5400000">
          <a:off x="-203418" y="3841665"/>
          <a:ext cx="1356124" cy="949287"/>
        </a:xfrm>
        <a:prstGeom prst="chevron">
          <a:avLst/>
        </a:prstGeom>
        <a:solidFill>
          <a:schemeClr val="accent2">
            <a:hueOff val="-17325818"/>
            <a:satOff val="15657"/>
            <a:lumOff val="1768"/>
            <a:alphaOff val="0"/>
          </a:schemeClr>
        </a:solidFill>
        <a:ln w="25400" cap="flat" cmpd="sng" algn="ctr">
          <a:solidFill>
            <a:schemeClr val="accent2">
              <a:hueOff val="-17325818"/>
              <a:satOff val="15657"/>
              <a:lumOff val="17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4</a:t>
          </a:r>
          <a:endParaRPr lang="ru-RU" sz="2600" kern="1200" dirty="0"/>
        </a:p>
      </dsp:txBody>
      <dsp:txXfrm rot="5400000">
        <a:off x="-203418" y="3841665"/>
        <a:ext cx="1356124" cy="949287"/>
      </dsp:txXfrm>
    </dsp:sp>
    <dsp:sp modelId="{0A83E141-85A3-4876-8FA5-5C335151FD97}">
      <dsp:nvSpPr>
        <dsp:cNvPr id="0" name=""/>
        <dsp:cNvSpPr/>
      </dsp:nvSpPr>
      <dsp:spPr>
        <a:xfrm rot="5400000">
          <a:off x="4030347" y="557186"/>
          <a:ext cx="881480" cy="70436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7325818"/>
              <a:satOff val="15657"/>
              <a:lumOff val="17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Нравственное отношение в саду и дома.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Роль этикета в воспитании детей и др.</a:t>
          </a:r>
          <a:endParaRPr lang="ru-RU" sz="2400" kern="1200" dirty="0"/>
        </a:p>
      </dsp:txBody>
      <dsp:txXfrm rot="5400000">
        <a:off x="4030347" y="557186"/>
        <a:ext cx="881480" cy="7043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5AB9F-9EAB-4D58-826C-7AA46BFC05A4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68D1E-19D0-4850-BF5B-88B2867E89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1695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1E0469-D202-4B8D-BABA-6FE9A7860498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73FA76-7D52-4715-8EF5-51043C62B1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1E0469-D202-4B8D-BABA-6FE9A7860498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73FA76-7D52-4715-8EF5-51043C62B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1E0469-D202-4B8D-BABA-6FE9A7860498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73FA76-7D52-4715-8EF5-51043C62B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1E0469-D202-4B8D-BABA-6FE9A7860498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73FA76-7D52-4715-8EF5-51043C62B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1E0469-D202-4B8D-BABA-6FE9A7860498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73FA76-7D52-4715-8EF5-51043C62B1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1E0469-D202-4B8D-BABA-6FE9A7860498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73FA76-7D52-4715-8EF5-51043C62B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1E0469-D202-4B8D-BABA-6FE9A7860498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73FA76-7D52-4715-8EF5-51043C62B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1E0469-D202-4B8D-BABA-6FE9A7860498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73FA76-7D52-4715-8EF5-51043C62B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1E0469-D202-4B8D-BABA-6FE9A7860498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73FA76-7D52-4715-8EF5-51043C62B1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1E0469-D202-4B8D-BABA-6FE9A7860498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73FA76-7D52-4715-8EF5-51043C62B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1E0469-D202-4B8D-BABA-6FE9A7860498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73FA76-7D52-4715-8EF5-51043C62B1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F1E0469-D202-4B8D-BABA-6FE9A7860498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C73FA76-7D52-4715-8EF5-51043C62B1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microsoft.com/office/2007/relationships/hdphoto" Target="../media/hdphoto18.wdp"/><Relationship Id="rId4" Type="http://schemas.openxmlformats.org/officeDocument/2006/relationships/image" Target="../media/image23.jpeg"/><Relationship Id="rId9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0" Type="http://schemas.openxmlformats.org/officeDocument/2006/relationships/image" Target="../media/image30.jpeg"/><Relationship Id="rId4" Type="http://schemas.openxmlformats.org/officeDocument/2006/relationships/image" Target="../media/image27.jpeg"/><Relationship Id="rId9" Type="http://schemas.microsoft.com/office/2007/relationships/hdphoto" Target="../media/hdphoto2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27.wdp"/><Relationship Id="rId10" Type="http://schemas.openxmlformats.org/officeDocument/2006/relationships/image" Target="../media/image35.jpeg"/><Relationship Id="rId4" Type="http://schemas.openxmlformats.org/officeDocument/2006/relationships/image" Target="../media/image32.jpeg"/><Relationship Id="rId9" Type="http://schemas.microsoft.com/office/2007/relationships/hdphoto" Target="../media/hdphoto2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microsoft.com/office/2007/relationships/hdphoto" Target="../media/hdphoto35.wdp"/><Relationship Id="rId3" Type="http://schemas.microsoft.com/office/2007/relationships/hdphoto" Target="../media/hdphoto30.wdp"/><Relationship Id="rId7" Type="http://schemas.microsoft.com/office/2007/relationships/hdphoto" Target="../media/hdphoto32.wdp"/><Relationship Id="rId12" Type="http://schemas.openxmlformats.org/officeDocument/2006/relationships/image" Target="../media/image41.jpeg"/><Relationship Id="rId17" Type="http://schemas.microsoft.com/office/2007/relationships/hdphoto" Target="../media/hdphoto37.wdp"/><Relationship Id="rId2" Type="http://schemas.openxmlformats.org/officeDocument/2006/relationships/image" Target="../media/image36.jpe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microsoft.com/office/2007/relationships/hdphoto" Target="../media/hdphoto34.wdp"/><Relationship Id="rId5" Type="http://schemas.microsoft.com/office/2007/relationships/hdphoto" Target="../media/hdphoto31.wdp"/><Relationship Id="rId15" Type="http://schemas.microsoft.com/office/2007/relationships/hdphoto" Target="../media/hdphoto36.wdp"/><Relationship Id="rId10" Type="http://schemas.openxmlformats.org/officeDocument/2006/relationships/image" Target="../media/image40.jpeg"/><Relationship Id="rId4" Type="http://schemas.openxmlformats.org/officeDocument/2006/relationships/image" Target="../media/image37.jpeg"/><Relationship Id="rId9" Type="http://schemas.microsoft.com/office/2007/relationships/hdphoto" Target="../media/hdphoto33.wdp"/><Relationship Id="rId1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microsoft.com/office/2007/relationships/hdphoto" Target="../media/hdphoto39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microsoft.com/office/2007/relationships/hdphoto" Target="../media/hdphoto45.wdp"/><Relationship Id="rId3" Type="http://schemas.microsoft.com/office/2007/relationships/hdphoto" Target="../media/hdphoto40.wdp"/><Relationship Id="rId7" Type="http://schemas.microsoft.com/office/2007/relationships/hdphoto" Target="../media/hdphoto42.wdp"/><Relationship Id="rId12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11" Type="http://schemas.microsoft.com/office/2007/relationships/hdphoto" Target="../media/hdphoto44.wdp"/><Relationship Id="rId5" Type="http://schemas.microsoft.com/office/2007/relationships/hdphoto" Target="../media/hdphoto41.wdp"/><Relationship Id="rId15" Type="http://schemas.microsoft.com/office/2007/relationships/hdphoto" Target="../media/hdphoto46.wdp"/><Relationship Id="rId10" Type="http://schemas.openxmlformats.org/officeDocument/2006/relationships/image" Target="../media/image51.jpeg"/><Relationship Id="rId4" Type="http://schemas.openxmlformats.org/officeDocument/2006/relationships/image" Target="../media/image48.jpeg"/><Relationship Id="rId9" Type="http://schemas.microsoft.com/office/2007/relationships/hdphoto" Target="../media/hdphoto43.wdp"/><Relationship Id="rId1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47.wdp"/><Relationship Id="rId7" Type="http://schemas.openxmlformats.org/officeDocument/2006/relationships/image" Target="../media/image5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microsoft.com/office/2007/relationships/hdphoto" Target="../media/hdphoto48.wdp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microsoft.com/office/2007/relationships/hdphoto" Target="../media/hdphoto51.wdp"/><Relationship Id="rId7" Type="http://schemas.microsoft.com/office/2007/relationships/hdphoto" Target="../media/hdphoto5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52.wdp"/><Relationship Id="rId4" Type="http://schemas.openxmlformats.org/officeDocument/2006/relationships/image" Target="../media/image62.png"/><Relationship Id="rId9" Type="http://schemas.microsoft.com/office/2007/relationships/hdphoto" Target="../media/hdphoto5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microsoft.com/office/2007/relationships/hdphoto" Target="../media/hdphoto5.wdp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microsoft.com/office/2007/relationships/hdphoto" Target="../media/hdphoto10.wdp"/><Relationship Id="rId4" Type="http://schemas.openxmlformats.org/officeDocument/2006/relationships/image" Target="../media/image14.jpeg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4.wdp"/><Relationship Id="rId4" Type="http://schemas.openxmlformats.org/officeDocument/2006/relationships/image" Target="../media/image18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332656"/>
            <a:ext cx="8028384" cy="108012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/>
                <a:latin typeface="Monotype Corsiva" pitchFamily="66" charset="0"/>
              </a:rPr>
              <a:t> Тема выступления:</a:t>
            </a:r>
            <a:br>
              <a:rPr lang="ru-RU" sz="2800" b="1" dirty="0" smtClean="0">
                <a:solidFill>
                  <a:srgbClr val="C00000"/>
                </a:solidFill>
                <a:effectLst/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effectLst/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"Ценности воспитания детей в условиях глобальных вызовов"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endParaRPr lang="ru-RU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840760" cy="38957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55776" y="5301208"/>
            <a:ext cx="6286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МДОУ д/с общеразвивающего вида № 23                   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воспитатель   1 квалификационной категории</a:t>
            </a:r>
          </a:p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Рубцова С. 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0640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Детское содружество «</a:t>
            </a:r>
            <a:r>
              <a:rPr lang="ru-RU" sz="28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F:\фото Содружество семицветик\DSC03422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367240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Содружество семицветик\DSC03442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381642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 Содружество семицветик\DSC03406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87624" y="3717032"/>
            <a:ext cx="36724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фото Содружество семицветик\DSC03413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6724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то с фотоаппарата\фото 2018-2019 учебный год\Взаимодействие со школой для Н. В\рисунок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7272808" cy="568863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0"/>
            <a:ext cx="712879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«Школа юного волонтёра» и  взаимодействие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движением «Дом» МБОУ СОШ № 1 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:\Desktop\фото с фотоаппарата\фото 2017-2018 учебный год\Волонеры дети в больнице у ветерана\DSC03462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720080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Desktop\фото с фотоаппарата\фото 2018-2019 учебный год\Мастер класс от школьников\DSC03059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734481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Desktop\фото с фотоаппарата\фото 2017-2018 учебный год\Школа волонтёров\DSC09437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734481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Desktop\фото с фотоаппарата\фото 2017-2018 учебный год\Школа волонтёров\DSC09450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720080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5717683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sktop\фото с фотоаппарата\фото 2018-2019 учебный год\Библиотека\Screenshot_2019-04-16 Надеяться на лучшее и верить в чудес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414" t="6362" r="8783"/>
          <a:stretch>
            <a:fillRect/>
          </a:stretch>
        </p:blipFill>
        <p:spPr bwMode="auto">
          <a:xfrm>
            <a:off x="951408" y="3678560"/>
            <a:ext cx="4248472" cy="3179440"/>
          </a:xfrm>
          <a:prstGeom prst="rect">
            <a:avLst/>
          </a:prstGeom>
          <a:noFill/>
        </p:spPr>
      </p:pic>
      <p:pic>
        <p:nvPicPr>
          <p:cNvPr id="5" name="Рисунок 4" descr="D:\Desktop\фото с фотоаппарата\фото 2018-2019 учебный год\Библиотека\DSC02834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38512" y="692696"/>
            <a:ext cx="36205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Desktop\фото с фотоаппарата\фото 2018-2019 учебный год\Библиотека Разговор онациональностях России\DSC04294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67555" y="3744476"/>
            <a:ext cx="3456384" cy="304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36678" y="219998"/>
            <a:ext cx="512640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СОЦИАЛЬНОЕ ПАРТНЁРСТВО С БИБЛИОТЕКОЙ</a:t>
            </a:r>
            <a:endParaRPr lang="ru-RU" dirty="0"/>
          </a:p>
        </p:txBody>
      </p:sp>
      <p:pic>
        <p:nvPicPr>
          <p:cNvPr id="7" name="Рисунок 6" descr="D:\Desktop\фото с фотоаппарата\фото 2017-2018 учебный год\ЭКСКУРСИЯ В БИБЛИОТЕКУ\DSC02105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51407" y="715524"/>
            <a:ext cx="424847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Desktop\фото с фотоаппарата\фото 2018-2019 учебный год\Библиотека\DSC02834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90912" y="845096"/>
            <a:ext cx="36205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0717264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esktop\фото с фотоаппарата\фото 2018-2019 учебный год\Публичный доклад за 2018-2019 учебный год\DSC03682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23628" y="908720"/>
            <a:ext cx="344034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Desktop\фото с фотоаппарата\фото 2018-2019 учебный год\серебрянный олень\20190412_151413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87246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Desktop\фото с фотоаппарата\фото 2017-2018 учебный год\фото публичный доклад и отчетный концерт Фестиваль звездочек\DSC099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47832" y="3717032"/>
            <a:ext cx="3316144" cy="3042810"/>
          </a:xfrm>
          <a:prstGeom prst="rect">
            <a:avLst/>
          </a:prstGeom>
          <a:noFill/>
        </p:spPr>
      </p:pic>
      <p:pic>
        <p:nvPicPr>
          <p:cNvPr id="5" name="Рисунок 4" descr="D:\Desktop\фото с фотоаппарата\фотоальбом №  23 2016-17 уч.г\фольклор в Русской избе 2017\DSC07646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737298" cy="290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95736" y="27384"/>
            <a:ext cx="493648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Кружок дополнительного образования</a:t>
            </a:r>
          </a:p>
          <a:p>
            <a:r>
              <a:rPr lang="ru-RU" dirty="0" smtClean="0"/>
              <a:t> «Дошкольный фольклор с Тульской гармонью»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95736" y="0"/>
            <a:ext cx="547861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Социальное партнёрство с Детской школой искусств</a:t>
            </a:r>
            <a:endParaRPr lang="ru-RU" sz="2000" dirty="0"/>
          </a:p>
        </p:txBody>
      </p:sp>
      <p:pic>
        <p:nvPicPr>
          <p:cNvPr id="8" name="Рисунок 7" descr="D:\Desktop\фото с фотоаппарата\фотоальбом №  23 2016-17 уч.г\ФОЛЬКЛОР ШКОЛЫ НА КРЕЩЕНИЕ\DSC07760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41044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Desktop\фото с фотоаппарата\фото 2018-2019 учебный год\Детская школа искусств в ДОУ\DSC03629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385192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Соня и Тимофей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8620" y="3717032"/>
            <a:ext cx="3888432" cy="2732410"/>
          </a:xfrm>
          <a:prstGeom prst="rect">
            <a:avLst/>
          </a:prstGeom>
        </p:spPr>
      </p:pic>
      <p:pic>
        <p:nvPicPr>
          <p:cNvPr id="11" name="Рисунок 10" descr="SNwWtEZXwFI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6056" y="3717031"/>
            <a:ext cx="3903185" cy="29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5224589"/>
      </p:ext>
    </p:extLst>
  </p:cSld>
  <p:clrMapOvr>
    <a:masterClrMapping/>
  </p:clrMapOvr>
  <p:transition spd="slow" advClick="0" advTm="34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r="7206"/>
          <a:stretch>
            <a:fillRect/>
          </a:stretch>
        </p:blipFill>
        <p:spPr bwMode="auto">
          <a:xfrm>
            <a:off x="2627784" y="689091"/>
            <a:ext cx="4248472" cy="300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9091"/>
          <a:stretch>
            <a:fillRect/>
          </a:stretch>
        </p:blipFill>
        <p:spPr bwMode="auto">
          <a:xfrm>
            <a:off x="1043608" y="3789040"/>
            <a:ext cx="3600399" cy="272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03648" y="0"/>
            <a:ext cx="712879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«Многодетная семья – как ценность общества»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221117_1521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3861048"/>
            <a:ext cx="3600400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331640" y="0"/>
            <a:ext cx="7498080" cy="6344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Проектная деятельность по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нравственно –патриотическому воспитанию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Рисунок 3" descr="D:\Desktop\фото с фотоаппарата\фото 2018-2019 учебный год\9 мая в ДОУ\DSC03136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756084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Desktop\фото с фотоаппарата\ФОТОАЛЬБОМ+ 23 2016 г\КВЕСТ\DSC0474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741682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Desktop\фото с фотоаппарата\фотоальбом №  23 2016-17 уч.г\музей в доу тема- 14 декабря\DSC07312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56084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Desktop\фото с фотоаппарата\ФОТОАЛЬБОМ+ 23 2016 г\КВЕСТ\DSC04748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756084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Desktop\фото с фотоаппарата\фото 2018-2019 учебный год\9 мая в ДОУ\DSC03258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48883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Desktop\фото с фотоаппарата\фото 2017-2018 учебный год\9 мая В доу и Парад в Узловой\4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763284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Desktop\фото с фотоаппарата\фото 2018-2019 учебный год\9 мая в ДОУ\DSC03264.JPG"/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446449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D:\Desktop\фото с фотоаппарата\фотоальбом №  23 2016-17 уч.г\ЗАРНИЦА\P1110254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31640" y="3645024"/>
            <a:ext cx="316835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Desktop\DSC06591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3024336" cy="27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rost\Downloads\Рисунок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332656"/>
            <a:ext cx="1800200" cy="2808312"/>
          </a:xfrm>
          <a:prstGeom prst="rect">
            <a:avLst/>
          </a:prstGeom>
          <a:noFill/>
        </p:spPr>
      </p:pic>
      <p:pic>
        <p:nvPicPr>
          <p:cNvPr id="2051" name="Picture 3" descr="C:\Users\rost\Downloads\Рисунок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404664"/>
            <a:ext cx="5095875" cy="2871787"/>
          </a:xfrm>
          <a:prstGeom prst="rect">
            <a:avLst/>
          </a:prstGeom>
          <a:noFill/>
        </p:spPr>
      </p:pic>
      <p:sp>
        <p:nvSpPr>
          <p:cNvPr id="8" name="Текст 7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C:\Users\Admin\Desktop\323_12_05_04_U2Z1-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4664"/>
            <a:ext cx="5100636" cy="28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0087426"/>
      </p:ext>
    </p:extLst>
  </p:cSld>
  <p:clrMapOvr>
    <a:masterClrMapping/>
  </p:clrMapOvr>
  <p:transition spd="slow" advClick="0" advTm="7000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9038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«Социальное партнерство»</a:t>
            </a:r>
            <a:endParaRPr lang="ru-RU" sz="28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:\Desktop\фото с фотоаппарата\фотоальбом №  23 2016-17 уч.г\юные патриоты России\P1110392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616" y="905152"/>
            <a:ext cx="7488832" cy="547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C:\Фото 2021-2022 год\В гостях теквандисты\IMG-20220217-WA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980728"/>
            <a:ext cx="7488832" cy="5616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49711513"/>
      </p:ext>
    </p:extLst>
  </p:cSld>
  <p:clrMapOvr>
    <a:masterClrMapping/>
  </p:clrMapOvr>
  <p:transition advTm="28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10445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7775"/>
          <a:stretch/>
        </p:blipFill>
        <p:spPr bwMode="auto">
          <a:xfrm>
            <a:off x="4860032" y="3717032"/>
            <a:ext cx="394034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076"/>
          <a:stretch>
            <a:fillRect/>
          </a:stretch>
        </p:blipFill>
        <p:spPr bwMode="auto">
          <a:xfrm>
            <a:off x="4788024" y="692696"/>
            <a:ext cx="4070581" cy="28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2018-2019 учебный год\Родительское собрание\DSC02658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3822700" cy="28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403648" y="0"/>
            <a:ext cx="712879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Детский </a:t>
            </a:r>
            <a:r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сад  +семья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D:\Pictures\фото с фотоаппарата\фото 2019-2020 учебный год\Люби и знай родной кра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3528392" cy="5349280"/>
          </a:xfrm>
          <a:prstGeom prst="rect">
            <a:avLst/>
          </a:prstGeom>
          <a:noFill/>
        </p:spPr>
      </p:pic>
      <p:pic>
        <p:nvPicPr>
          <p:cNvPr id="59394" name="Picture 2" descr="C:\Фото 2021-2022 год\Вернисаж Ах лето\20220609_103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4248472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D:\Downloads\75568244_xl-sca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52736"/>
            <a:ext cx="7802563" cy="47640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116632"/>
            <a:ext cx="748883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Дети в   современном информационном  пространстве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221118_1005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052736"/>
            <a:ext cx="7164288" cy="5373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404664"/>
            <a:ext cx="712879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Психологический 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родительский клуб «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Семь-Я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45091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 smtClean="0"/>
              <a:t>.</a:t>
            </a:r>
            <a:endParaRPr lang="ru-RU" dirty="0"/>
          </a:p>
          <a:p>
            <a:pPr lvl="0"/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9904044"/>
              </p:ext>
            </p:extLst>
          </p:nvPr>
        </p:nvGraphicFramePr>
        <p:xfrm>
          <a:off x="971600" y="1412776"/>
          <a:ext cx="7992888" cy="5000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97137" y="404664"/>
            <a:ext cx="5648278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Тематика встреч  клуба  для родителей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«Школа заботливого родителя»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31446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55576" y="4221088"/>
            <a:ext cx="8153400" cy="242604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80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       </a:t>
            </a:r>
            <a:r>
              <a:rPr lang="ru-RU" sz="8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Спасибо </a:t>
            </a:r>
          </a:p>
          <a:p>
            <a:pPr>
              <a:buNone/>
            </a:pPr>
            <a:r>
              <a:rPr lang="ru-RU" sz="8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     за внимание!</a:t>
            </a:r>
            <a:endParaRPr lang="ru-RU" sz="80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49" name="Picture 1" descr="C:\фото 2022-2023\Болдинская осень 2022 в ДОУ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2656"/>
            <a:ext cx="6120680" cy="371703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ая выноска 5"/>
          <p:cNvSpPr/>
          <p:nvPr/>
        </p:nvSpPr>
        <p:spPr>
          <a:xfrm>
            <a:off x="1043608" y="1484784"/>
            <a:ext cx="2232248" cy="720080"/>
          </a:xfrm>
          <a:prstGeom prst="wedgeRectCallout">
            <a:avLst>
              <a:gd name="adj1" fmla="val 65983"/>
              <a:gd name="adj2" fmla="val 14496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Патриотическое воспитание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16632"/>
            <a:ext cx="748883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ДУХОВНО – НРАВСТВЕННОЕ РАЗВИТИЕ.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2636912"/>
            <a:ext cx="3672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Духовно –нравственное</a:t>
            </a:r>
          </a:p>
          <a:p>
            <a:pPr algn="ctr"/>
            <a:r>
              <a:rPr lang="ru-RU" b="1" dirty="0" smtClean="0"/>
              <a:t> развитие</a:t>
            </a:r>
            <a:endParaRPr lang="ru-RU" b="1" dirty="0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3131840" y="764704"/>
            <a:ext cx="1584176" cy="612648"/>
          </a:xfrm>
          <a:prstGeom prst="wedgeRectCallout">
            <a:avLst>
              <a:gd name="adj1" fmla="val 73089"/>
              <a:gd name="adj2" fmla="val 2863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Духовное воспитание</a:t>
            </a:r>
            <a:endParaRPr lang="ru-RU" b="1" dirty="0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1475656" y="4581128"/>
            <a:ext cx="1584176" cy="612648"/>
          </a:xfrm>
          <a:prstGeom prst="wedgeRectCallout">
            <a:avLst>
              <a:gd name="adj1" fmla="val 80055"/>
              <a:gd name="adj2" fmla="val -25144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Культурное воспитание</a:t>
            </a:r>
            <a:endParaRPr lang="ru-RU" b="1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3635896" y="4653136"/>
            <a:ext cx="2088232" cy="612648"/>
          </a:xfrm>
          <a:prstGeom prst="wedgeRectCallout">
            <a:avLst>
              <a:gd name="adj1" fmla="val 5337"/>
              <a:gd name="adj2" fmla="val -24630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Поликультурное воспитание</a:t>
            </a:r>
            <a:endParaRPr lang="ru-RU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6084168" y="764704"/>
            <a:ext cx="1944216" cy="612648"/>
          </a:xfrm>
          <a:prstGeom prst="wedgeRectCallout">
            <a:avLst>
              <a:gd name="adj1" fmla="val -48435"/>
              <a:gd name="adj2" fmla="val 26064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Нравственное воспитание</a:t>
            </a:r>
            <a:endParaRPr lang="ru-RU" b="1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6876256" y="4509120"/>
            <a:ext cx="1584176" cy="612648"/>
          </a:xfrm>
          <a:prstGeom prst="wedgeRectCallout">
            <a:avLst>
              <a:gd name="adj1" fmla="val -108036"/>
              <a:gd name="adj2" fmla="val -24887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b="1" dirty="0" smtClean="0"/>
              <a:t>Социальное воспитание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7944" t="20297" r="25014" b="6250"/>
          <a:stretch>
            <a:fillRect/>
          </a:stretch>
        </p:blipFill>
        <p:spPr bwMode="auto">
          <a:xfrm>
            <a:off x="1979712" y="476672"/>
            <a:ext cx="612068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115616" y="969695"/>
            <a:ext cx="7416824" cy="53553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Развивать начала гражданской и социальной ответственности, формируем патриотические чувства как важнейшие черты личности, проявляющиеся в чувстве уважения и гордости за свое Отечество, свой народ (ближайшее окружение)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Формировать общечеловеческие нормы гуманной морали (доброты, милосердия, взаимопонимания, терпимости по отношению к людям, культуры общения)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Развивать чувство способности к оценке и реализации определенных норм поведения, воспитываем чувство собственного достоинства.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Обогащать духовный и нравственный мир, ориентировать воспитанников на освоение гуманитарного потенциала национальной истории и культуры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Реализовать принцип этнокультурной соотнесенности дошкольного воспитания, развивать чувство национальной гордости и уважения к другим народам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Вводить нормы этикета как неотъемлемую часть поведения ребенка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Воспитывать и развивать потребность в здоровом образе жизни.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188640"/>
            <a:ext cx="712879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: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770485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483768" y="260648"/>
            <a:ext cx="535944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 –МУЗЕЙ «РУССКАЯ ИЗБА»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70485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5357"/>
          <a:stretch>
            <a:fillRect/>
          </a:stretch>
        </p:blipFill>
        <p:spPr bwMode="auto">
          <a:xfrm>
            <a:off x="1115616" y="692696"/>
            <a:ext cx="7781729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5501"/>
          <a:stretch>
            <a:fillRect/>
          </a:stretch>
        </p:blipFill>
        <p:spPr bwMode="auto">
          <a:xfrm>
            <a:off x="1024394" y="764704"/>
            <a:ext cx="779607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Desktop\фото с фотоаппарата\фото 2017-2018 учебный год\ХЛЕБ ВСЕМУ ГОЛОВА\DSC01354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92088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Desktop\фото с фотоаппарата\фото 2018-2019 учебный год\фото Рубцова и Мельникова для  сайта кадры\DSC01110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777686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70485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6239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1800" dirty="0" smtClean="0">
                <a:effectLst/>
                <a:latin typeface="Times New Roman" pitchFamily="18" charset="0"/>
                <a:cs typeface="Times New Roman" pitchFamily="18" charset="0"/>
              </a:rPr>
              <a:t>ЦЕНТРЫ  НРАВСТВЕННО-ПАТРИОТИЧЕСКОГО ВОСПИТАНИЯ</a:t>
            </a:r>
            <a:endParaRPr lang="ru-RU" sz="1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Рисунок 28" descr="H:\фотоальбом 23 2019-2020 г\уголки нравственно патриотичкие в группах\DSC0698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75755" y="80627"/>
            <a:ext cx="5256585" cy="748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:\фотоальбом 23 2019-2020 г\уголки нравственно патриотичкие в группах\DSC06983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7344816" cy="54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:\фотоальбом 23 2019-2020 г\уголки нравственно патриотичкие в группах\DSC06989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265566"/>
            <a:ext cx="7632848" cy="5259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:\фотоальбом 23 2019-2020 г\уголки нравственно патриотичкие в группах\DSC06988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39752" y="260648"/>
            <a:ext cx="5256584" cy="741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3528392" cy="308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48064" y="548680"/>
            <a:ext cx="331236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75856" y="116632"/>
            <a:ext cx="395371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ЭКСКУРСИИ К ПАМЯТНЫМ МЕСТАМ 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03648" y="3645024"/>
            <a:ext cx="352839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20072" y="3645024"/>
            <a:ext cx="345638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323_14_37_50_KhZa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1393"/>
            <a:ext cx="777686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821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4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3012</TotalTime>
  <Words>335</Words>
  <Application>Microsoft Office PowerPoint</Application>
  <PresentationFormat>Экран (4:3)</PresentationFormat>
  <Paragraphs>55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Тема4</vt:lpstr>
      <vt:lpstr> Тема выступления:  "Ценности воспитания детей в условиях глобальных вызовов" </vt:lpstr>
      <vt:lpstr>Слайд 2</vt:lpstr>
      <vt:lpstr>Слайд 3</vt:lpstr>
      <vt:lpstr>Слайд 4</vt:lpstr>
      <vt:lpstr>Слайд 5</vt:lpstr>
      <vt:lpstr>Слайд 6</vt:lpstr>
      <vt:lpstr>ЦЕНТРЫ  НРАВСТВЕННО-ПАТРИОТИЧЕСКОГО ВОСПИТАНИЯ</vt:lpstr>
      <vt:lpstr>Слайд 8</vt:lpstr>
      <vt:lpstr>Слайд 9</vt:lpstr>
      <vt:lpstr>Детское содружество «Семицветик»</vt:lpstr>
      <vt:lpstr>Слайд 11</vt:lpstr>
      <vt:lpstr>Слайд 12</vt:lpstr>
      <vt:lpstr>Слайд 13</vt:lpstr>
      <vt:lpstr>Слайд 14</vt:lpstr>
      <vt:lpstr>Слайд 15</vt:lpstr>
      <vt:lpstr>Слайд 16</vt:lpstr>
      <vt:lpstr>«Социальное партнерство»</vt:lpstr>
      <vt:lpstr>Слайд 18</vt:lpstr>
      <vt:lpstr>Слайд 19</vt:lpstr>
      <vt:lpstr>Слайд 20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«Центр развития ребенка – детский сад № 25»</dc:title>
  <dc:creator>user</dc:creator>
  <cp:lastModifiedBy>rost</cp:lastModifiedBy>
  <cp:revision>372</cp:revision>
  <dcterms:created xsi:type="dcterms:W3CDTF">2011-04-11T02:55:31Z</dcterms:created>
  <dcterms:modified xsi:type="dcterms:W3CDTF">2022-11-18T10:44:58Z</dcterms:modified>
</cp:coreProperties>
</file>